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617f189c-f5a0-9690-57f2-3dbe69c96251}">
          <p14:sldIdLst>
            <p14:sldId id="256"/>
          </p14:sldIdLst>
        </p14:section>
        <p14:section name="Strategy" id="{af8558d4-8000-50bb-134f-3177ed76022e}">
          <p14:sldIdLst>
            <p14:sldId id="257"/>
            <p14:sldId id="258"/>
            <p14:sldId id="259"/>
          </p14:sldIdLst>
        </p14:section>
        <p14:section name="Readiness and position" id="{02913758-72b1-b0d1-a02a-25e9a83936e6}">
          <p14:sldIdLst>
            <p14:sldId id="260"/>
            <p14:sldId id="261"/>
            <p14:sldId id="262"/>
          </p14:sldIdLst>
        </p14:section>
        <p14:section name="Measurement and governance" id="{9a9b6906-b3f4-52fd-ad74-8bcaeb62c2c0}">
          <p14:sldIdLst>
            <p14:sldId id="263"/>
            <p14:sldId id="264"/>
            <p14:sldId id="265"/>
          </p14:sldIdLst>
        </p14:section>
        <p14:section name="Close" id="{a89787bf-cc64-ac10-f7d5-4fe968dabfdd}">
          <p14:sldIdLst>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292608"/>
            <a:ext cx="9144000" cy="274320"/>
          </a:xfrm>
          <a:prstGeom prst="rect">
            <a:avLst/>
          </a:prstGeom>
          <a:noFill/>
          <a:ln/>
        </p:spPr>
        <p:txBody>
          <a:bodyPr wrap="square" lIns="0" tIns="0" rIns="0" bIns="0" rtlCol="0" anchor="ctr"/>
          <a:lstStyle/>
          <a:p>
            <a:pPr indent="0" marL="0">
              <a:buNone/>
            </a:pPr>
            <a:r>
              <a:rPr lang="en-US" sz="900" b="1" spc="200" kern="0" dirty="0">
                <a:solidFill>
                  <a:srgbClr val="5C5C5C"/>
                </a:solidFill>
                <a:latin typeface="Calibri" pitchFamily="34" charset="0"/>
                <a:ea typeface="Calibri" pitchFamily="34" charset="-122"/>
                <a:cs typeface="Calibri" pitchFamily="34" charset="-120"/>
              </a:rPr>
              <a:t>NORTHSTAR MANUFACTURING GROUP  ·  ENTERPRISE CLOUD STRATEGY</a:t>
            </a:r>
            <a:endParaRPr lang="en-US" sz="900" dirty="0"/>
          </a:p>
        </p:txBody>
      </p:sp>
      <p:sp>
        <p:nvSpPr>
          <p:cNvPr id="3" name="Shape 1"/>
          <p:cNvSpPr/>
          <p:nvPr/>
        </p:nvSpPr>
        <p:spPr>
          <a:xfrm>
            <a:off x="548640" y="1298448"/>
            <a:ext cx="11091672" cy="0"/>
          </a:xfrm>
          <a:prstGeom prst="line">
            <a:avLst/>
          </a:prstGeom>
          <a:noFill/>
          <a:ln w="9525">
            <a:solidFill>
              <a:srgbClr val="8A8A8A"/>
            </a:solidFill>
            <a:prstDash val="solid"/>
          </a:ln>
        </p:spPr>
      </p:sp>
      <p:sp>
        <p:nvSpPr>
          <p:cNvPr id="4" name="Text 2"/>
          <p:cNvSpPr/>
          <p:nvPr/>
        </p:nvSpPr>
        <p:spPr>
          <a:xfrm>
            <a:off x="548640" y="6400800"/>
            <a:ext cx="4572000" cy="228600"/>
          </a:xfrm>
          <a:prstGeom prst="rect">
            <a:avLst/>
          </a:prstGeom>
          <a:noFill/>
          <a:ln/>
        </p:spPr>
        <p:txBody>
          <a:bodyPr wrap="square" lIns="0" tIns="0" rIns="0" bIns="0" rtlCol="0" anchor="ctr"/>
          <a:lstStyle/>
          <a:p>
            <a:pPr indent="0" marL="0">
              <a:buNone/>
            </a:pPr>
            <a:r>
              <a:rPr lang="en-US" sz="900" dirty="0">
                <a:solidFill>
                  <a:srgbClr val="8A8A8A"/>
                </a:solidFill>
                <a:latin typeface="Calibri" pitchFamily="34" charset="0"/>
                <a:ea typeface="Calibri" pitchFamily="34" charset="-122"/>
                <a:cs typeface="Calibri" pitchFamily="34" charset="-120"/>
              </a:rPr>
              <a:t>Executive briefing  ·  Version 1.0</a:t>
            </a:r>
            <a:endParaRPr lang="en-US" sz="900" dirty="0"/>
          </a:p>
        </p:txBody>
      </p:sp>
      <p:sp>
        <p:nvSpPr>
          <p:cNvPr id="5" name="Text 3"/>
          <p:cNvSpPr/>
          <p:nvPr>
            <p:ph idx="103" type="title" hasCustomPrompt="1"/>
          </p:nvPr>
        </p:nvSpPr>
        <p:spPr>
          <a:xfrm>
            <a:off x="548640" y="566928"/>
            <a:ext cx="11091672" cy="685800"/>
          </a:xfrm>
          <a:prstGeom prst="rect">
            <a:avLst/>
          </a:prstGeom>
          <a:noFill/>
          <a:ln/>
        </p:spPr>
        <p:txBody>
          <a:bodyPr wrap="square" rtlCol="0"/>
          <a:lstStyle>
            <a:lvl1pPr algn="l" indent="0" marL="0">
              <a:buNone/>
              <a:defRPr lang="en-US" sz="3200" dirty="0">
                <a:solidFill>
                  <a:srgbClr val="141414"/>
                </a:solidFill>
                <a:latin typeface="Garamond" pitchFamily="34" charset="0"/>
                <a:ea typeface="Garamond" pitchFamily="34" charset="-122"/>
                <a:cs typeface="Garamond" pitchFamily="34" charset="-120"/>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262626"/>
        </a:solidFill>
      </p:bgPr>
    </p:bg>
    <p:spTree>
      <p:nvGrpSpPr>
        <p:cNvPr id="1" name=""/>
        <p:cNvGrpSpPr/>
        <p:nvPr/>
      </p:nvGrpSpPr>
      <p:grpSpPr>
        <a:xfrm>
          <a:off x="0" y="0"/>
          <a:ext cx="0" cy="0"/>
          <a:chOff x="0" y="0"/>
          <a:chExt cx="0" cy="0"/>
        </a:xfrm>
      </p:grpSpPr>
      <p:sp>
        <p:nvSpPr>
          <p:cNvPr id="2" name="Text 0"/>
          <p:cNvSpPr/>
          <p:nvPr/>
        </p:nvSpPr>
        <p:spPr>
          <a:xfrm>
            <a:off x="731520" y="548640"/>
            <a:ext cx="9144000" cy="274320"/>
          </a:xfrm>
          <a:prstGeom prst="rect">
            <a:avLst/>
          </a:prstGeom>
          <a:noFill/>
          <a:ln/>
        </p:spPr>
        <p:txBody>
          <a:bodyPr wrap="square" lIns="0" tIns="0" rIns="0" bIns="0" rtlCol="0" anchor="ctr"/>
          <a:lstStyle/>
          <a:p>
            <a:pPr indent="0" marL="0">
              <a:buNone/>
            </a:pPr>
            <a:r>
              <a:rPr lang="en-US" sz="1000" b="1" spc="200" kern="0" dirty="0">
                <a:solidFill>
                  <a:srgbClr val="B3B3B3"/>
                </a:solidFill>
                <a:latin typeface="Calibri" pitchFamily="34" charset="0"/>
                <a:ea typeface="Calibri" pitchFamily="34" charset="-122"/>
                <a:cs typeface="Calibri" pitchFamily="34" charset="-120"/>
              </a:rPr>
              <a:t>NORTHSTAR MANUFACTURING GROUP  ·  ENTERPRISE CLOUD STRATEGY</a:t>
            </a:r>
            <a:endParaRPr lang="en-US" sz="1000" dirty="0"/>
          </a:p>
        </p:txBody>
      </p:sp>
      <p:sp>
        <p:nvSpPr>
          <p:cNvPr id="3" name="Shape 1"/>
          <p:cNvSpPr/>
          <p:nvPr/>
        </p:nvSpPr>
        <p:spPr>
          <a:xfrm>
            <a:off x="731520" y="3017520"/>
            <a:ext cx="1097280" cy="0"/>
          </a:xfrm>
          <a:prstGeom prst="line">
            <a:avLst/>
          </a:prstGeom>
          <a:noFill/>
          <a:ln w="19050">
            <a:solidFill>
              <a:srgbClr val="FFFFFF"/>
            </a:solidFill>
            <a:prstDash val="solid"/>
          </a:ln>
        </p:spPr>
      </p:sp>
      <p:sp>
        <p:nvSpPr>
          <p:cNvPr id="4" name="Text 2"/>
          <p:cNvSpPr/>
          <p:nvPr>
            <p:ph idx="102" type="title" hasCustomPrompt="1"/>
          </p:nvPr>
        </p:nvSpPr>
        <p:spPr>
          <a:xfrm>
            <a:off x="731520" y="3200400"/>
            <a:ext cx="10515600" cy="1097280"/>
          </a:xfrm>
          <a:prstGeom prst="rect">
            <a:avLst/>
          </a:prstGeom>
          <a:noFill/>
          <a:ln/>
        </p:spPr>
        <p:txBody>
          <a:bodyPr wrap="square" rtlCol="0"/>
          <a:lstStyle>
            <a:lvl1pPr algn="l" indent="0" marL="0">
              <a:buNone/>
              <a:defRPr lang="en-US" sz="4400" dirty="0">
                <a:solidFill>
                  <a:srgbClr val="FFFFFF"/>
                </a:solidFill>
                <a:latin typeface="Garamond" pitchFamily="34" charset="0"/>
                <a:ea typeface="Garamond" pitchFamily="34" charset="-122"/>
                <a:cs typeface="Garamond" pitchFamily="34" charset="-120"/>
              </a:defRPr>
            </a:lvl1pPr>
          </a:lstStyle>
          <a:p>
            <a:pPr algn="l" indent="0" marL="0">
              <a:buNone/>
            </a:pPr>
            <a:endParaRPr lang="en-US" sz="4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bg>
      <p:bgPr>
        <a:solidFill>
          <a:srgbClr val="262626"/>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slideLayout" Target="../slideLayouts/slideLayout4.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2.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2.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assets/engine_gray.jpg">    </p:cNvPr>
          <p:cNvPicPr>
            <a:picLocks noChangeAspect="1"/>
          </p:cNvPicPr>
          <p:nvPr/>
        </p:nvPicPr>
        <p:blipFill>
          <a:blip r:embed="rId1"/>
          <a:srcRect l="0" r="0" t="0" b="0"/>
          <a:stretch/>
        </p:blipFill>
        <p:spPr>
          <a:xfrm>
            <a:off x="0" y="0"/>
            <a:ext cx="5120640" cy="6858000"/>
          </a:xfrm>
          <a:prstGeom prst="rect">
            <a:avLst/>
          </a:prstGeom>
        </p:spPr>
      </p:pic>
      <p:sp>
        <p:nvSpPr>
          <p:cNvPr id="3" name="Shape 0"/>
          <p:cNvSpPr/>
          <p:nvPr/>
        </p:nvSpPr>
        <p:spPr>
          <a:xfrm>
            <a:off x="0" y="0"/>
            <a:ext cx="5120640" cy="6858000"/>
          </a:xfrm>
          <a:prstGeom prst="rect">
            <a:avLst/>
          </a:prstGeom>
          <a:solidFill>
            <a:srgbClr val="141414">
              <a:alpha val="55000"/>
            </a:srgbClr>
          </a:solidFill>
          <a:ln/>
        </p:spPr>
      </p:sp>
      <p:sp>
        <p:nvSpPr>
          <p:cNvPr id="4" name="Text 1"/>
          <p:cNvSpPr txBox="1"/>
          <p:nvPr/>
        </p:nvSpPr>
        <p:spPr>
          <a:xfrm>
            <a:off x="5852160" y="1828800"/>
            <a:ext cx="5943600" cy="320040"/>
          </a:xfrm>
          <a:prstGeom prst="rect">
            <a:avLst/>
          </a:prstGeom>
          <a:noFill/>
          <a:ln/>
        </p:spPr>
        <p:txBody>
          <a:bodyPr wrap="square" lIns="0" tIns="0" rIns="0" bIns="0" rtlCol="0" anchor="ctr"/>
          <a:lstStyle/>
          <a:p>
            <a:pPr indent="0" marL="0">
              <a:buNone/>
            </a:pPr>
            <a:r>
              <a:rPr lang="en-US" sz="1200" b="1" spc="300" kern="0" dirty="0">
                <a:solidFill>
                  <a:srgbClr val="B3B3B3"/>
                </a:solidFill>
                <a:latin typeface="Calibri" pitchFamily="34" charset="0"/>
                <a:ea typeface="Calibri" pitchFamily="34" charset="-122"/>
                <a:cs typeface="Calibri" pitchFamily="34" charset="-120"/>
              </a:rPr>
              <a:t>NORTHSTAR MANUFACTURING GROUP</a:t>
            </a:r>
            <a:endParaRPr lang="en-US" sz="1200" dirty="0"/>
          </a:p>
        </p:txBody>
      </p:sp>
      <p:sp>
        <p:nvSpPr>
          <p:cNvPr id="5" name="Text 2"/>
          <p:cNvSpPr txBox="1"/>
          <p:nvPr/>
        </p:nvSpPr>
        <p:spPr>
          <a:xfrm>
            <a:off x="5852160" y="2194560"/>
            <a:ext cx="6035040" cy="1463040"/>
          </a:xfrm>
          <a:prstGeom prst="rect">
            <a:avLst/>
          </a:prstGeom>
          <a:noFill/>
          <a:ln/>
        </p:spPr>
        <p:txBody>
          <a:bodyPr wrap="square" lIns="0" tIns="0" rIns="0" bIns="0" rtlCol="0" anchor="t"/>
          <a:lstStyle/>
          <a:p>
            <a:pPr indent="0" marL="0">
              <a:buNone/>
            </a:pPr>
            <a:r>
              <a:rPr lang="en-US" sz="4600" dirty="0">
                <a:solidFill>
                  <a:srgbClr val="FFFFFF"/>
                </a:solidFill>
                <a:latin typeface="Garamond" pitchFamily="34" charset="0"/>
                <a:ea typeface="Garamond" pitchFamily="34" charset="-122"/>
                <a:cs typeface="Garamond" pitchFamily="34" charset="-120"/>
              </a:rPr>
              <a:t>Enterprise Cloud</a:t>
            </a:r>
            <a:endParaRPr lang="en-US" sz="4600" dirty="0"/>
          </a:p>
          <a:p>
            <a:pPr indent="0" marL="0">
              <a:buNone/>
            </a:pPr>
            <a:r>
              <a:rPr lang="en-US" sz="4600" dirty="0">
                <a:solidFill>
                  <a:srgbClr val="FFFFFF"/>
                </a:solidFill>
                <a:latin typeface="Garamond" pitchFamily="34" charset="0"/>
                <a:ea typeface="Garamond" pitchFamily="34" charset="-122"/>
                <a:cs typeface="Garamond" pitchFamily="34" charset="-120"/>
              </a:rPr>
              <a:t>Strategy</a:t>
            </a:r>
            <a:endParaRPr lang="en-US" sz="4600" dirty="0"/>
          </a:p>
        </p:txBody>
      </p:sp>
      <p:sp>
        <p:nvSpPr>
          <p:cNvPr id="6" name="Shape 3"/>
          <p:cNvSpPr/>
          <p:nvPr/>
        </p:nvSpPr>
        <p:spPr>
          <a:xfrm>
            <a:off x="5897880" y="3840480"/>
            <a:ext cx="1097280" cy="0"/>
          </a:xfrm>
          <a:prstGeom prst="line">
            <a:avLst/>
          </a:prstGeom>
          <a:noFill/>
          <a:ln w="19050">
            <a:solidFill>
              <a:srgbClr val="FFFFFF"/>
            </a:solidFill>
            <a:prstDash val="solid"/>
          </a:ln>
        </p:spPr>
      </p:sp>
      <p:sp>
        <p:nvSpPr>
          <p:cNvPr id="7" name="Text 4"/>
          <p:cNvSpPr txBox="1"/>
          <p:nvPr/>
        </p:nvSpPr>
        <p:spPr>
          <a:xfrm>
            <a:off x="5852160" y="4069080"/>
            <a:ext cx="5760720" cy="365760"/>
          </a:xfrm>
          <a:prstGeom prst="rect">
            <a:avLst/>
          </a:prstGeom>
          <a:noFill/>
          <a:ln/>
        </p:spPr>
        <p:txBody>
          <a:bodyPr wrap="square" lIns="0" tIns="0" rIns="0" bIns="0" rtlCol="0" anchor="ctr"/>
          <a:lstStyle/>
          <a:p>
            <a:pPr indent="0" marL="0">
              <a:buNone/>
            </a:pPr>
            <a:r>
              <a:rPr lang="en-US" sz="1800" dirty="0">
                <a:solidFill>
                  <a:srgbClr val="FFFFFF"/>
                </a:solidFill>
                <a:latin typeface="Calibri" pitchFamily="34" charset="0"/>
                <a:ea typeface="Calibri" pitchFamily="34" charset="-122"/>
                <a:cs typeface="Calibri" pitchFamily="34" charset="-120"/>
              </a:rPr>
              <a:t>Executive briefing  ·  Version 1.0</a:t>
            </a:r>
            <a:endParaRPr lang="en-US" sz="1800" dirty="0"/>
          </a:p>
        </p:txBody>
      </p:sp>
      <p:sp>
        <p:nvSpPr>
          <p:cNvPr id="8" name="Text 5"/>
          <p:cNvSpPr txBox="1"/>
          <p:nvPr/>
        </p:nvSpPr>
        <p:spPr>
          <a:xfrm>
            <a:off x="5852160" y="4526280"/>
            <a:ext cx="5760720" cy="640080"/>
          </a:xfrm>
          <a:prstGeom prst="rect">
            <a:avLst/>
          </a:prstGeom>
          <a:noFill/>
          <a:ln/>
        </p:spPr>
        <p:txBody>
          <a:bodyPr wrap="square" lIns="0" tIns="0" rIns="0" bIns="0" rtlCol="0" anchor="ctr"/>
          <a:lstStyle/>
          <a:p>
            <a:pPr indent="0" marL="0">
              <a:buNone/>
            </a:pPr>
            <a:r>
              <a:rPr lang="en-US" sz="1300" dirty="0">
                <a:solidFill>
                  <a:srgbClr val="B3B3B3"/>
                </a:solidFill>
                <a:latin typeface="Calibri" pitchFamily="34" charset="0"/>
                <a:ea typeface="Calibri" pitchFamily="34" charset="-122"/>
                <a:cs typeface="Calibri" pitchFamily="34" charset="-120"/>
              </a:rPr>
              <a:t>Program Owner: Chief Information Officer</a:t>
            </a:r>
            <a:endParaRPr lang="en-US" sz="1300" dirty="0"/>
          </a:p>
          <a:p>
            <a:pPr indent="0" marL="0">
              <a:buNone/>
            </a:pPr>
            <a:r>
              <a:rPr lang="en-US" sz="1300" dirty="0">
                <a:solidFill>
                  <a:srgbClr val="B3B3B3"/>
                </a:solidFill>
                <a:latin typeface="Calibri" pitchFamily="34" charset="0"/>
                <a:ea typeface="Calibri" pitchFamily="34" charset="-122"/>
                <a:cs typeface="Calibri" pitchFamily="34" charset="-120"/>
              </a:rPr>
              <a:t>Business Sponsor: Chief Operating Officer</a:t>
            </a:r>
            <a:endParaRPr lang="en-US" sz="1300" dirty="0"/>
          </a:p>
        </p:txBody>
      </p:sp>
      <p:pic>
        <p:nvPicPr>
          <p:cNvPr id="9" name="Image 1" descr="assets/logo_placeholder.png">    </p:cNvPr>
          <p:cNvPicPr>
            <a:picLocks noChangeAspect="1"/>
          </p:cNvPicPr>
          <p:nvPr/>
        </p:nvPicPr>
        <p:blipFill>
          <a:blip r:embed="rId2"/>
          <a:stretch>
            <a:fillRect/>
          </a:stretch>
        </p:blipFill>
        <p:spPr>
          <a:xfrm>
            <a:off x="10241280" y="5989320"/>
            <a:ext cx="1417320" cy="6126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p:nvPr>
            <p:ph idx="103" type="title" hasCustomPrompt="1"/>
          </p:nvPr>
        </p:nvSpPr>
        <p:spPr>
          <a:xfrm>
            <a:off x="548640" y="566928"/>
            <a:ext cx="11091672" cy="685800"/>
          </a:xfrm>
          <a:prstGeom prst="rect">
            <a:avLst/>
          </a:prstGeom>
          <a:noFill/>
          <a:ln/>
        </p:spPr>
        <p:txBody>
          <a:bodyPr wrap="square" lIns="0" tIns="0" rIns="0" bIns="0" rtlCol="0" anchor="b"/>
          <a:lstStyle/>
          <a:p>
            <a:pPr algn="l" indent="0" marL="0">
              <a:buNone/>
            </a:pPr>
            <a:r>
              <a:rPr lang="en-US" sz="3200" dirty="0">
                <a:solidFill>
                  <a:srgbClr val="141414"/>
                </a:solidFill>
                <a:latin typeface="Garamond" pitchFamily="34" charset="0"/>
                <a:ea typeface="Garamond" pitchFamily="34" charset="-122"/>
                <a:cs typeface="Garamond" pitchFamily="34" charset="-120"/>
              </a:rPr>
              <a:t>Why We Must Act</a:t>
            </a:r>
            <a:endParaRPr lang="en-US" sz="3200" dirty="0"/>
          </a:p>
        </p:txBody>
      </p:sp>
      <p:sp>
        <p:nvSpPr>
          <p:cNvPr id="3" name="Text 1"/>
          <p:cNvSpPr txBox="1"/>
          <p:nvPr/>
        </p:nvSpPr>
        <p:spPr>
          <a:xfrm>
            <a:off x="548640" y="1554480"/>
            <a:ext cx="11064240" cy="1005840"/>
          </a:xfrm>
          <a:prstGeom prst="rect">
            <a:avLst/>
          </a:prstGeom>
          <a:noFill/>
          <a:ln/>
        </p:spPr>
        <p:txBody>
          <a:bodyPr wrap="square" lIns="0" tIns="0" rIns="0" bIns="0" rtlCol="0" anchor="t"/>
          <a:lstStyle/>
          <a:p>
            <a:pPr indent="0" marL="0">
              <a:buNone/>
            </a:pPr>
            <a:r>
              <a:rPr lang="en-US" sz="1600" dirty="0">
                <a:solidFill>
                  <a:srgbClr val="262626"/>
                </a:solidFill>
                <a:latin typeface="Calibri" pitchFamily="34" charset="0"/>
                <a:ea typeface="Calibri" pitchFamily="34" charset="-122"/>
                <a:cs typeface="Calibri" pitchFamily="34" charset="-120"/>
              </a:rPr>
              <a:t>Years of organic growth and acquisition have left Northstar with fragmented systems, inconsistent infrastructure, lengthy provisioning and integration processes, and data spread across multiple platforms. These conditions increasingly limit the company’s ability to introduce new digital capabilities at the speed the business requires.</a:t>
            </a:r>
            <a:endParaRPr lang="en-US" sz="1600" dirty="0"/>
          </a:p>
        </p:txBody>
      </p:sp>
      <p:sp>
        <p:nvSpPr>
          <p:cNvPr id="4" name="Text 2"/>
          <p:cNvSpPr txBox="1"/>
          <p:nvPr/>
        </p:nvSpPr>
        <p:spPr>
          <a:xfrm>
            <a:off x="548640" y="2788920"/>
            <a:ext cx="7315200" cy="274320"/>
          </a:xfrm>
          <a:prstGeom prst="rect">
            <a:avLst/>
          </a:prstGeom>
          <a:noFill/>
          <a:ln/>
        </p:spPr>
        <p:txBody>
          <a:bodyPr wrap="square" lIns="0" tIns="0" rIns="0" bIns="0" rtlCol="0" anchor="ctr"/>
          <a:lstStyle/>
          <a:p>
            <a:pPr indent="0" marL="0">
              <a:buNone/>
            </a:pPr>
            <a:r>
              <a:rPr lang="en-US" sz="1100" b="1" spc="200" kern="0" dirty="0">
                <a:solidFill>
                  <a:srgbClr val="5C5C5C"/>
                </a:solidFill>
                <a:latin typeface="Calibri" pitchFamily="34" charset="0"/>
                <a:ea typeface="Calibri" pitchFamily="34" charset="-122"/>
                <a:cs typeface="Calibri" pitchFamily="34" charset="-120"/>
              </a:rPr>
              <a:t>WITHIN TWO YEARS, THE BUSINESS INTENDS TO</a:t>
            </a:r>
            <a:endParaRPr lang="en-US" sz="1100" dirty="0"/>
          </a:p>
        </p:txBody>
      </p:sp>
      <p:sp>
        <p:nvSpPr>
          <p:cNvPr id="5" name="Shape 3"/>
          <p:cNvSpPr/>
          <p:nvPr/>
        </p:nvSpPr>
        <p:spPr>
          <a:xfrm>
            <a:off x="548640" y="3200400"/>
            <a:ext cx="3538728" cy="2377440"/>
          </a:xfrm>
          <a:prstGeom prst="roundRect">
            <a:avLst>
              <a:gd name="adj" fmla="val 3077"/>
            </a:avLst>
          </a:prstGeom>
          <a:solidFill>
            <a:srgbClr val="262626"/>
          </a:solidFill>
          <a:ln w="9525">
            <a:solidFill>
              <a:srgbClr val="262626"/>
            </a:solidFill>
            <a:prstDash val="solid"/>
          </a:ln>
        </p:spPr>
      </p:sp>
      <p:sp>
        <p:nvSpPr>
          <p:cNvPr id="6" name="Text 4"/>
          <p:cNvSpPr txBox="1"/>
          <p:nvPr/>
        </p:nvSpPr>
        <p:spPr>
          <a:xfrm>
            <a:off x="868680" y="3520440"/>
            <a:ext cx="3017520" cy="914400"/>
          </a:xfrm>
          <a:prstGeom prst="rect">
            <a:avLst/>
          </a:prstGeom>
          <a:noFill/>
          <a:ln/>
        </p:spPr>
        <p:txBody>
          <a:bodyPr wrap="square" lIns="0" tIns="0" rIns="0" bIns="0" rtlCol="0" anchor="ctr"/>
          <a:lstStyle/>
          <a:p>
            <a:pPr indent="0" marL="0">
              <a:buNone/>
            </a:pPr>
            <a:r>
              <a:rPr lang="en-US" sz="4000" dirty="0">
                <a:solidFill>
                  <a:srgbClr val="FFFFFF"/>
                </a:solidFill>
                <a:latin typeface="Garamond" pitchFamily="34" charset="0"/>
                <a:ea typeface="Garamond" pitchFamily="34" charset="-122"/>
                <a:cs typeface="Garamond" pitchFamily="34" charset="-120"/>
              </a:rPr>
              <a:t>120 → 60 days</a:t>
            </a:r>
            <a:endParaRPr lang="en-US" sz="4000" dirty="0"/>
          </a:p>
        </p:txBody>
      </p:sp>
      <p:sp>
        <p:nvSpPr>
          <p:cNvPr id="7" name="Text 5"/>
          <p:cNvSpPr txBox="1"/>
          <p:nvPr/>
        </p:nvSpPr>
        <p:spPr>
          <a:xfrm>
            <a:off x="868680" y="4526280"/>
            <a:ext cx="2926080" cy="822960"/>
          </a:xfrm>
          <a:prstGeom prst="rect">
            <a:avLst/>
          </a:prstGeom>
          <a:noFill/>
          <a:ln/>
        </p:spPr>
        <p:txBody>
          <a:bodyPr wrap="square" lIns="0" tIns="0" rIns="0" bIns="0" rtlCol="0" anchor="t"/>
          <a:lstStyle/>
          <a:p>
            <a:pPr indent="0" marL="0">
              <a:buNone/>
            </a:pPr>
            <a:r>
              <a:rPr lang="en-US" sz="1500" dirty="0">
                <a:solidFill>
                  <a:srgbClr val="D9D9D9"/>
                </a:solidFill>
                <a:latin typeface="Calibri" pitchFamily="34" charset="0"/>
                <a:ea typeface="Calibri" pitchFamily="34" charset="-122"/>
                <a:cs typeface="Calibri" pitchFamily="34" charset="-120"/>
              </a:rPr>
              <a:t>Time from product concept to production</a:t>
            </a:r>
            <a:endParaRPr lang="en-US" sz="1500" dirty="0"/>
          </a:p>
        </p:txBody>
      </p:sp>
      <p:sp>
        <p:nvSpPr>
          <p:cNvPr id="8" name="Shape 6"/>
          <p:cNvSpPr/>
          <p:nvPr/>
        </p:nvSpPr>
        <p:spPr>
          <a:xfrm>
            <a:off x="4325112" y="3200400"/>
            <a:ext cx="3538728" cy="2377440"/>
          </a:xfrm>
          <a:prstGeom prst="roundRect">
            <a:avLst>
              <a:gd name="adj" fmla="val 3077"/>
            </a:avLst>
          </a:prstGeom>
          <a:solidFill>
            <a:srgbClr val="262626"/>
          </a:solidFill>
          <a:ln w="9525">
            <a:solidFill>
              <a:srgbClr val="262626"/>
            </a:solidFill>
            <a:prstDash val="solid"/>
          </a:ln>
        </p:spPr>
      </p:sp>
      <p:sp>
        <p:nvSpPr>
          <p:cNvPr id="9" name="Text 7"/>
          <p:cNvSpPr txBox="1"/>
          <p:nvPr/>
        </p:nvSpPr>
        <p:spPr>
          <a:xfrm>
            <a:off x="4645152" y="3520440"/>
            <a:ext cx="3017520" cy="914400"/>
          </a:xfrm>
          <a:prstGeom prst="rect">
            <a:avLst/>
          </a:prstGeom>
          <a:noFill/>
          <a:ln/>
        </p:spPr>
        <p:txBody>
          <a:bodyPr wrap="square" lIns="0" tIns="0" rIns="0" bIns="0" rtlCol="0" anchor="ctr"/>
          <a:lstStyle/>
          <a:p>
            <a:pPr indent="0" marL="0">
              <a:buNone/>
            </a:pPr>
            <a:r>
              <a:rPr lang="en-US" sz="4000" dirty="0">
                <a:solidFill>
                  <a:srgbClr val="FFFFFF"/>
                </a:solidFill>
                <a:latin typeface="Garamond" pitchFamily="34" charset="0"/>
                <a:ea typeface="Garamond" pitchFamily="34" charset="-122"/>
                <a:cs typeface="Garamond" pitchFamily="34" charset="-120"/>
              </a:rPr>
              <a:t>9 → 4 months</a:t>
            </a:r>
            <a:endParaRPr lang="en-US" sz="4000" dirty="0"/>
          </a:p>
        </p:txBody>
      </p:sp>
      <p:sp>
        <p:nvSpPr>
          <p:cNvPr id="10" name="Text 8"/>
          <p:cNvSpPr txBox="1"/>
          <p:nvPr/>
        </p:nvSpPr>
        <p:spPr>
          <a:xfrm>
            <a:off x="4645152" y="4526280"/>
            <a:ext cx="2926080" cy="822960"/>
          </a:xfrm>
          <a:prstGeom prst="rect">
            <a:avLst/>
          </a:prstGeom>
          <a:noFill/>
          <a:ln/>
        </p:spPr>
        <p:txBody>
          <a:bodyPr wrap="square" lIns="0" tIns="0" rIns="0" bIns="0" rtlCol="0" anchor="t"/>
          <a:lstStyle/>
          <a:p>
            <a:pPr indent="0" marL="0">
              <a:buNone/>
            </a:pPr>
            <a:r>
              <a:rPr lang="en-US" sz="1500" dirty="0">
                <a:solidFill>
                  <a:srgbClr val="D9D9D9"/>
                </a:solidFill>
                <a:latin typeface="Calibri" pitchFamily="34" charset="0"/>
                <a:ea typeface="Calibri" pitchFamily="34" charset="-122"/>
                <a:cs typeface="Calibri" pitchFamily="34" charset="-120"/>
              </a:rPr>
              <a:t>To integrate acquired technology environments</a:t>
            </a:r>
            <a:endParaRPr lang="en-US" sz="1500" dirty="0"/>
          </a:p>
        </p:txBody>
      </p:sp>
      <p:sp>
        <p:nvSpPr>
          <p:cNvPr id="11" name="Shape 9"/>
          <p:cNvSpPr/>
          <p:nvPr/>
        </p:nvSpPr>
        <p:spPr>
          <a:xfrm>
            <a:off x="8101584" y="3200400"/>
            <a:ext cx="3538728" cy="2377440"/>
          </a:xfrm>
          <a:prstGeom prst="roundRect">
            <a:avLst>
              <a:gd name="adj" fmla="val 3077"/>
            </a:avLst>
          </a:prstGeom>
          <a:solidFill>
            <a:srgbClr val="262626"/>
          </a:solidFill>
          <a:ln w="9525">
            <a:solidFill>
              <a:srgbClr val="262626"/>
            </a:solidFill>
            <a:prstDash val="solid"/>
          </a:ln>
        </p:spPr>
      </p:sp>
      <p:sp>
        <p:nvSpPr>
          <p:cNvPr id="12" name="Text 10"/>
          <p:cNvSpPr txBox="1"/>
          <p:nvPr/>
        </p:nvSpPr>
        <p:spPr>
          <a:xfrm>
            <a:off x="8421624" y="3520440"/>
            <a:ext cx="3017520" cy="914400"/>
          </a:xfrm>
          <a:prstGeom prst="rect">
            <a:avLst/>
          </a:prstGeom>
          <a:noFill/>
          <a:ln/>
        </p:spPr>
        <p:txBody>
          <a:bodyPr wrap="square" lIns="0" tIns="0" rIns="0" bIns="0" rtlCol="0" anchor="ctr"/>
          <a:lstStyle/>
          <a:p>
            <a:pPr indent="0" marL="0">
              <a:buNone/>
            </a:pPr>
            <a:r>
              <a:rPr lang="en-US" sz="4000" dirty="0">
                <a:solidFill>
                  <a:srgbClr val="FFFFFF"/>
                </a:solidFill>
                <a:latin typeface="Garamond" pitchFamily="34" charset="0"/>
                <a:ea typeface="Garamond" pitchFamily="34" charset="-122"/>
                <a:cs typeface="Garamond" pitchFamily="34" charset="-120"/>
              </a:rPr>
              <a:t>−20%</a:t>
            </a:r>
            <a:endParaRPr lang="en-US" sz="4000" dirty="0"/>
          </a:p>
        </p:txBody>
      </p:sp>
      <p:sp>
        <p:nvSpPr>
          <p:cNvPr id="13" name="Text 11"/>
          <p:cNvSpPr txBox="1"/>
          <p:nvPr/>
        </p:nvSpPr>
        <p:spPr>
          <a:xfrm>
            <a:off x="8421624" y="4526280"/>
            <a:ext cx="2926080" cy="822960"/>
          </a:xfrm>
          <a:prstGeom prst="rect">
            <a:avLst/>
          </a:prstGeom>
          <a:noFill/>
          <a:ln/>
        </p:spPr>
        <p:txBody>
          <a:bodyPr wrap="square" lIns="0" tIns="0" rIns="0" bIns="0" rtlCol="0" anchor="t"/>
          <a:lstStyle/>
          <a:p>
            <a:pPr indent="0" marL="0">
              <a:buNone/>
            </a:pPr>
            <a:r>
              <a:rPr lang="en-US" sz="1500" dirty="0">
                <a:solidFill>
                  <a:srgbClr val="D9D9D9"/>
                </a:solidFill>
                <a:latin typeface="Calibri" pitchFamily="34" charset="0"/>
                <a:ea typeface="Calibri" pitchFamily="34" charset="-122"/>
                <a:cs typeface="Calibri" pitchFamily="34" charset="-120"/>
              </a:rPr>
              <a:t>Unplanned manufacturing downtime</a:t>
            </a:r>
            <a:endParaRPr lang="en-US" sz="1500" dirty="0"/>
          </a:p>
        </p:txBody>
      </p:sp>
      <p:sp>
        <p:nvSpPr>
          <p:cNvPr id="14" name="Text 12"/>
          <p:cNvSpPr txBox="1"/>
          <p:nvPr/>
        </p:nvSpPr>
        <p:spPr>
          <a:xfrm>
            <a:off x="548640" y="5806440"/>
            <a:ext cx="11064240" cy="365760"/>
          </a:xfrm>
          <a:prstGeom prst="rect">
            <a:avLst/>
          </a:prstGeom>
          <a:noFill/>
          <a:ln/>
        </p:spPr>
        <p:txBody>
          <a:bodyPr wrap="square" lIns="0" tIns="0" rIns="0" bIns="0" rtlCol="0" anchor="ctr"/>
          <a:lstStyle/>
          <a:p>
            <a:pPr indent="0" marL="0">
              <a:buNone/>
            </a:pPr>
            <a:r>
              <a:rPr lang="en-US" sz="1300" i="1" dirty="0">
                <a:solidFill>
                  <a:srgbClr val="5C5C5C"/>
                </a:solidFill>
                <a:latin typeface="Calibri" pitchFamily="34" charset="0"/>
                <a:ea typeface="Calibri" pitchFamily="34" charset="-122"/>
                <a:cs typeface="Calibri" pitchFamily="34" charset="-120"/>
              </a:rPr>
              <a:t>Cloud adoption will not be pursued as an objective by itself, nor will every application be required to migrate.</a:t>
            </a:r>
            <a:endParaRPr lang="en-US" sz="1300" dirty="0"/>
          </a:p>
        </p:txBody>
      </p:sp>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3"/>
          <p:cNvSpPr/>
          <p:nvPr>
            <p:ph idx="103" type="title" hasCustomPrompt="1"/>
          </p:nvPr>
        </p:nvSpPr>
        <p:spPr>
          <a:xfrm>
            <a:off x="548640" y="566928"/>
            <a:ext cx="11091672" cy="685800"/>
          </a:xfrm>
          <a:prstGeom prst="rect">
            <a:avLst/>
          </a:prstGeom>
          <a:noFill/>
          <a:ln/>
        </p:spPr>
        <p:txBody>
          <a:bodyPr wrap="square" lIns="0" tIns="0" rIns="0" bIns="0" rtlCol="0" anchor="b"/>
          <a:lstStyle/>
          <a:p>
            <a:pPr algn="l" indent="0" marL="0">
              <a:buNone/>
            </a:pPr>
            <a:r>
              <a:rPr lang="en-US" sz="3200" dirty="0">
                <a:solidFill>
                  <a:srgbClr val="141414"/>
                </a:solidFill>
                <a:latin typeface="Garamond" pitchFamily="34" charset="0"/>
                <a:ea typeface="Garamond" pitchFamily="34" charset="-122"/>
                <a:cs typeface="Garamond" pitchFamily="34" charset="-120"/>
              </a:rPr>
              <a:t>Business Drivers</a:t>
            </a:r>
            <a:endParaRPr lang="en-US" sz="3200" dirty="0"/>
          </a:p>
        </p:txBody>
      </p:sp>
      <p:sp>
        <p:nvSpPr>
          <p:cNvPr id="3" name="Shape 1"/>
          <p:cNvSpPr/>
          <p:nvPr/>
        </p:nvSpPr>
        <p:spPr>
          <a:xfrm>
            <a:off x="548640" y="1600200"/>
            <a:ext cx="3538728" cy="2148840"/>
          </a:xfrm>
          <a:prstGeom prst="roundRect">
            <a:avLst>
              <a:gd name="adj" fmla="val 3404"/>
            </a:avLst>
          </a:prstGeom>
          <a:solidFill>
            <a:srgbClr val="F2F2F2"/>
          </a:solidFill>
          <a:ln w="9525">
            <a:solidFill>
              <a:srgbClr val="E6E6E6"/>
            </a:solidFill>
            <a:prstDash val="solid"/>
          </a:ln>
        </p:spPr>
      </p:sp>
      <p:pic>
        <p:nvPicPr>
          <p:cNvPr id="4" name="Image 0" descr="assets/icon_cpu_dark.png">    </p:cNvPr>
          <p:cNvPicPr>
            <a:picLocks noChangeAspect="1"/>
          </p:cNvPicPr>
          <p:nvPr/>
        </p:nvPicPr>
        <p:blipFill>
          <a:blip r:embed="rId1"/>
          <a:stretch>
            <a:fillRect/>
          </a:stretch>
        </p:blipFill>
        <p:spPr>
          <a:xfrm>
            <a:off x="822960" y="1874520"/>
            <a:ext cx="502920" cy="502920"/>
          </a:xfrm>
          <a:prstGeom prst="rect">
            <a:avLst/>
          </a:prstGeom>
        </p:spPr>
      </p:pic>
      <p:sp>
        <p:nvSpPr>
          <p:cNvPr id="5" name="Text 2"/>
          <p:cNvSpPr txBox="1"/>
          <p:nvPr/>
        </p:nvSpPr>
        <p:spPr>
          <a:xfrm>
            <a:off x="822960" y="2404872"/>
            <a:ext cx="3017520" cy="603504"/>
          </a:xfrm>
          <a:prstGeom prst="rect">
            <a:avLst/>
          </a:prstGeom>
          <a:noFill/>
          <a:ln/>
        </p:spPr>
        <p:txBody>
          <a:bodyPr wrap="square" lIns="0" tIns="0" rIns="0" bIns="0" rtlCol="0" anchor="t"/>
          <a:lstStyle/>
          <a:p>
            <a:pPr indent="0" marL="0">
              <a:buNone/>
            </a:pPr>
            <a:r>
              <a:rPr lang="en-US" sz="1800" dirty="0">
                <a:solidFill>
                  <a:srgbClr val="141414"/>
                </a:solidFill>
                <a:latin typeface="Garamond" pitchFamily="34" charset="0"/>
                <a:ea typeface="Garamond" pitchFamily="34" charset="-122"/>
                <a:cs typeface="Garamond" pitchFamily="34" charset="-120"/>
              </a:rPr>
              <a:t>Accelerate Digital Product Development</a:t>
            </a:r>
            <a:endParaRPr lang="en-US" sz="1800" dirty="0"/>
          </a:p>
        </p:txBody>
      </p:sp>
      <p:sp>
        <p:nvSpPr>
          <p:cNvPr id="6" name="Text 3"/>
          <p:cNvSpPr txBox="1"/>
          <p:nvPr/>
        </p:nvSpPr>
        <p:spPr>
          <a:xfrm>
            <a:off x="822960" y="3017520"/>
            <a:ext cx="3017520" cy="658368"/>
          </a:xfrm>
          <a:prstGeom prst="rect">
            <a:avLst/>
          </a:prstGeom>
          <a:noFill/>
          <a:ln/>
        </p:spPr>
        <p:txBody>
          <a:bodyPr wrap="square" lIns="0" tIns="0" rIns="0" bIns="0" rtlCol="0" anchor="t"/>
          <a:lstStyle/>
          <a:p>
            <a:pPr indent="0" marL="0">
              <a:buNone/>
            </a:pPr>
            <a:r>
              <a:rPr lang="en-US" sz="1100" dirty="0">
                <a:solidFill>
                  <a:srgbClr val="5C5C5C"/>
                </a:solidFill>
                <a:latin typeface="Calibri" pitchFamily="34" charset="0"/>
                <a:ea typeface="Calibri" pitchFamily="34" charset="-122"/>
                <a:cs typeface="Calibri" pitchFamily="34" charset="-120"/>
              </a:rPr>
              <a:t>Customers increasingly expect connected equipment, predictive capabilities, digital service experiences, and faster delivery of new features.</a:t>
            </a:r>
            <a:endParaRPr lang="en-US" sz="1100" dirty="0"/>
          </a:p>
        </p:txBody>
      </p:sp>
      <p:sp>
        <p:nvSpPr>
          <p:cNvPr id="7" name="Shape 4"/>
          <p:cNvSpPr/>
          <p:nvPr/>
        </p:nvSpPr>
        <p:spPr>
          <a:xfrm>
            <a:off x="4325112" y="1600200"/>
            <a:ext cx="3538728" cy="2148840"/>
          </a:xfrm>
          <a:prstGeom prst="roundRect">
            <a:avLst>
              <a:gd name="adj" fmla="val 3404"/>
            </a:avLst>
          </a:prstGeom>
          <a:solidFill>
            <a:srgbClr val="F2F2F2"/>
          </a:solidFill>
          <a:ln w="9525">
            <a:solidFill>
              <a:srgbClr val="E6E6E6"/>
            </a:solidFill>
            <a:prstDash val="solid"/>
          </a:ln>
        </p:spPr>
      </p:sp>
      <p:pic>
        <p:nvPicPr>
          <p:cNvPr id="8" name="Image 1" descr="assets/icon_gauge_dark.png">    </p:cNvPr>
          <p:cNvPicPr>
            <a:picLocks noChangeAspect="1"/>
          </p:cNvPicPr>
          <p:nvPr/>
        </p:nvPicPr>
        <p:blipFill>
          <a:blip r:embed="rId2"/>
          <a:stretch>
            <a:fillRect/>
          </a:stretch>
        </p:blipFill>
        <p:spPr>
          <a:xfrm>
            <a:off x="4599432" y="1874520"/>
            <a:ext cx="502920" cy="502920"/>
          </a:xfrm>
          <a:prstGeom prst="rect">
            <a:avLst/>
          </a:prstGeom>
        </p:spPr>
      </p:pic>
      <p:sp>
        <p:nvSpPr>
          <p:cNvPr id="9" name="Text 5"/>
          <p:cNvSpPr txBox="1"/>
          <p:nvPr/>
        </p:nvSpPr>
        <p:spPr>
          <a:xfrm>
            <a:off x="4599432" y="2404872"/>
            <a:ext cx="3017520" cy="603504"/>
          </a:xfrm>
          <a:prstGeom prst="rect">
            <a:avLst/>
          </a:prstGeom>
          <a:noFill/>
          <a:ln/>
        </p:spPr>
        <p:txBody>
          <a:bodyPr wrap="square" lIns="0" tIns="0" rIns="0" bIns="0" rtlCol="0" anchor="t"/>
          <a:lstStyle/>
          <a:p>
            <a:pPr indent="0" marL="0">
              <a:buNone/>
            </a:pPr>
            <a:r>
              <a:rPr lang="en-US" sz="1800" dirty="0">
                <a:solidFill>
                  <a:srgbClr val="141414"/>
                </a:solidFill>
                <a:latin typeface="Garamond" pitchFamily="34" charset="0"/>
                <a:ea typeface="Garamond" pitchFamily="34" charset="-122"/>
                <a:cs typeface="Garamond" pitchFamily="34" charset="-120"/>
              </a:rPr>
              <a:t>Improve Operational Efficiency</a:t>
            </a:r>
            <a:endParaRPr lang="en-US" sz="1800" dirty="0"/>
          </a:p>
        </p:txBody>
      </p:sp>
      <p:sp>
        <p:nvSpPr>
          <p:cNvPr id="10" name="Text 6"/>
          <p:cNvSpPr txBox="1"/>
          <p:nvPr/>
        </p:nvSpPr>
        <p:spPr>
          <a:xfrm>
            <a:off x="4599432" y="3017520"/>
            <a:ext cx="3017520" cy="658368"/>
          </a:xfrm>
          <a:prstGeom prst="rect">
            <a:avLst/>
          </a:prstGeom>
          <a:noFill/>
          <a:ln/>
        </p:spPr>
        <p:txBody>
          <a:bodyPr wrap="square" lIns="0" tIns="0" rIns="0" bIns="0" rtlCol="0" anchor="t"/>
          <a:lstStyle/>
          <a:p>
            <a:pPr indent="0" marL="0">
              <a:buNone/>
            </a:pPr>
            <a:r>
              <a:rPr lang="en-US" sz="1100" dirty="0">
                <a:solidFill>
                  <a:srgbClr val="5C5C5C"/>
                </a:solidFill>
                <a:latin typeface="Calibri" pitchFamily="34" charset="0"/>
                <a:ea typeface="Calibri" pitchFamily="34" charset="-122"/>
                <a:cs typeface="Calibri" pitchFamily="34" charset="-120"/>
              </a:rPr>
              <a:t>Manufacturing and supply-chain data remain fragmented across plants and systems, limiting the company’s ability to optimize production, forecasting, maintenance, and inventory.</a:t>
            </a:r>
            <a:endParaRPr lang="en-US" sz="1100" dirty="0"/>
          </a:p>
        </p:txBody>
      </p:sp>
      <p:sp>
        <p:nvSpPr>
          <p:cNvPr id="11" name="Shape 7"/>
          <p:cNvSpPr/>
          <p:nvPr/>
        </p:nvSpPr>
        <p:spPr>
          <a:xfrm>
            <a:off x="8101584" y="1600200"/>
            <a:ext cx="3538728" cy="2148840"/>
          </a:xfrm>
          <a:prstGeom prst="roundRect">
            <a:avLst>
              <a:gd name="adj" fmla="val 3404"/>
            </a:avLst>
          </a:prstGeom>
          <a:solidFill>
            <a:srgbClr val="F2F2F2"/>
          </a:solidFill>
          <a:ln w="9525">
            <a:solidFill>
              <a:srgbClr val="E6E6E6"/>
            </a:solidFill>
            <a:prstDash val="solid"/>
          </a:ln>
        </p:spPr>
      </p:sp>
      <p:pic>
        <p:nvPicPr>
          <p:cNvPr id="12" name="Image 2" descr="assets/icon_network_dark.png">    </p:cNvPr>
          <p:cNvPicPr>
            <a:picLocks noChangeAspect="1"/>
          </p:cNvPicPr>
          <p:nvPr/>
        </p:nvPicPr>
        <p:blipFill>
          <a:blip r:embed="rId3"/>
          <a:stretch>
            <a:fillRect/>
          </a:stretch>
        </p:blipFill>
        <p:spPr>
          <a:xfrm>
            <a:off x="8375904" y="1874520"/>
            <a:ext cx="502920" cy="502920"/>
          </a:xfrm>
          <a:prstGeom prst="rect">
            <a:avLst/>
          </a:prstGeom>
        </p:spPr>
      </p:pic>
      <p:sp>
        <p:nvSpPr>
          <p:cNvPr id="13" name="Text 8"/>
          <p:cNvSpPr txBox="1"/>
          <p:nvPr/>
        </p:nvSpPr>
        <p:spPr>
          <a:xfrm>
            <a:off x="8375904" y="2404872"/>
            <a:ext cx="3017520" cy="603504"/>
          </a:xfrm>
          <a:prstGeom prst="rect">
            <a:avLst/>
          </a:prstGeom>
          <a:noFill/>
          <a:ln/>
        </p:spPr>
        <p:txBody>
          <a:bodyPr wrap="square" lIns="0" tIns="0" rIns="0" bIns="0" rtlCol="0" anchor="t"/>
          <a:lstStyle/>
          <a:p>
            <a:pPr indent="0" marL="0">
              <a:buNone/>
            </a:pPr>
            <a:r>
              <a:rPr lang="en-US" sz="1800" dirty="0">
                <a:solidFill>
                  <a:srgbClr val="141414"/>
                </a:solidFill>
                <a:latin typeface="Garamond" pitchFamily="34" charset="0"/>
                <a:ea typeface="Garamond" pitchFamily="34" charset="-122"/>
                <a:cs typeface="Garamond" pitchFamily="34" charset="-120"/>
              </a:rPr>
              <a:t>Accelerate Acquisition Integration</a:t>
            </a:r>
            <a:endParaRPr lang="en-US" sz="1800" dirty="0"/>
          </a:p>
        </p:txBody>
      </p:sp>
      <p:sp>
        <p:nvSpPr>
          <p:cNvPr id="14" name="Text 9"/>
          <p:cNvSpPr txBox="1"/>
          <p:nvPr/>
        </p:nvSpPr>
        <p:spPr>
          <a:xfrm>
            <a:off x="8375904" y="3017520"/>
            <a:ext cx="3017520" cy="658368"/>
          </a:xfrm>
          <a:prstGeom prst="rect">
            <a:avLst/>
          </a:prstGeom>
          <a:noFill/>
          <a:ln/>
        </p:spPr>
        <p:txBody>
          <a:bodyPr wrap="square" lIns="0" tIns="0" rIns="0" bIns="0" rtlCol="0" anchor="t"/>
          <a:lstStyle/>
          <a:p>
            <a:pPr indent="0" marL="0">
              <a:buNone/>
            </a:pPr>
            <a:r>
              <a:rPr lang="en-US" sz="1100" dirty="0">
                <a:solidFill>
                  <a:srgbClr val="5C5C5C"/>
                </a:solidFill>
                <a:latin typeface="Calibri" pitchFamily="34" charset="0"/>
                <a:ea typeface="Calibri" pitchFamily="34" charset="-122"/>
                <a:cs typeface="Calibri" pitchFamily="34" charset="-120"/>
              </a:rPr>
              <a:t>Northstar’s growth strategy includes acquisitions, but integrating acquired applications, infrastructure, identity, and data currently takes too long.</a:t>
            </a:r>
            <a:endParaRPr lang="en-US" sz="1100" dirty="0"/>
          </a:p>
        </p:txBody>
      </p:sp>
      <p:sp>
        <p:nvSpPr>
          <p:cNvPr id="15" name="Shape 10"/>
          <p:cNvSpPr/>
          <p:nvPr/>
        </p:nvSpPr>
        <p:spPr>
          <a:xfrm>
            <a:off x="548640" y="3931920"/>
            <a:ext cx="3538728" cy="2148840"/>
          </a:xfrm>
          <a:prstGeom prst="roundRect">
            <a:avLst>
              <a:gd name="adj" fmla="val 3404"/>
            </a:avLst>
          </a:prstGeom>
          <a:solidFill>
            <a:srgbClr val="F2F2F2"/>
          </a:solidFill>
          <a:ln w="9525">
            <a:solidFill>
              <a:srgbClr val="E6E6E6"/>
            </a:solidFill>
            <a:prstDash val="solid"/>
          </a:ln>
        </p:spPr>
      </p:sp>
      <p:pic>
        <p:nvPicPr>
          <p:cNvPr id="16" name="Image 3" descr="assets/icon_chart_dark.png">    </p:cNvPr>
          <p:cNvPicPr>
            <a:picLocks noChangeAspect="1"/>
          </p:cNvPicPr>
          <p:nvPr/>
        </p:nvPicPr>
        <p:blipFill>
          <a:blip r:embed="rId4"/>
          <a:stretch>
            <a:fillRect/>
          </a:stretch>
        </p:blipFill>
        <p:spPr>
          <a:xfrm>
            <a:off x="822960" y="4206240"/>
            <a:ext cx="502920" cy="502920"/>
          </a:xfrm>
          <a:prstGeom prst="rect">
            <a:avLst/>
          </a:prstGeom>
        </p:spPr>
      </p:pic>
      <p:sp>
        <p:nvSpPr>
          <p:cNvPr id="17" name="Text 11"/>
          <p:cNvSpPr txBox="1"/>
          <p:nvPr/>
        </p:nvSpPr>
        <p:spPr>
          <a:xfrm>
            <a:off x="822960" y="4736592"/>
            <a:ext cx="3017520" cy="603504"/>
          </a:xfrm>
          <a:prstGeom prst="rect">
            <a:avLst/>
          </a:prstGeom>
          <a:noFill/>
          <a:ln/>
        </p:spPr>
        <p:txBody>
          <a:bodyPr wrap="square" lIns="0" tIns="0" rIns="0" bIns="0" rtlCol="0" anchor="t"/>
          <a:lstStyle/>
          <a:p>
            <a:pPr indent="0" marL="0">
              <a:buNone/>
            </a:pPr>
            <a:r>
              <a:rPr lang="en-US" sz="1800" dirty="0">
                <a:solidFill>
                  <a:srgbClr val="141414"/>
                </a:solidFill>
                <a:latin typeface="Garamond" pitchFamily="34" charset="0"/>
                <a:ea typeface="Garamond" pitchFamily="34" charset="-122"/>
                <a:cs typeface="Garamond" pitchFamily="34" charset="-120"/>
              </a:rPr>
              <a:t>Enable Data and AI Capabilities</a:t>
            </a:r>
            <a:endParaRPr lang="en-US" sz="1800" dirty="0"/>
          </a:p>
        </p:txBody>
      </p:sp>
      <p:sp>
        <p:nvSpPr>
          <p:cNvPr id="18" name="Text 12"/>
          <p:cNvSpPr txBox="1"/>
          <p:nvPr/>
        </p:nvSpPr>
        <p:spPr>
          <a:xfrm>
            <a:off x="822960" y="5349240"/>
            <a:ext cx="3017520" cy="658368"/>
          </a:xfrm>
          <a:prstGeom prst="rect">
            <a:avLst/>
          </a:prstGeom>
          <a:noFill/>
          <a:ln/>
        </p:spPr>
        <p:txBody>
          <a:bodyPr wrap="square" lIns="0" tIns="0" rIns="0" bIns="0" rtlCol="0" anchor="t"/>
          <a:lstStyle/>
          <a:p>
            <a:pPr indent="0" marL="0">
              <a:buNone/>
            </a:pPr>
            <a:r>
              <a:rPr lang="en-US" sz="1100" dirty="0">
                <a:solidFill>
                  <a:srgbClr val="5C5C5C"/>
                </a:solidFill>
                <a:latin typeface="Calibri" pitchFamily="34" charset="0"/>
                <a:ea typeface="Calibri" pitchFamily="34" charset="-122"/>
                <a:cs typeface="Calibri" pitchFamily="34" charset="-120"/>
              </a:rPr>
              <a:t>The company intends to expand the use of analytics and AI across manufacturing, customer service, product development, forecasting, and employee productivity.</a:t>
            </a:r>
            <a:endParaRPr lang="en-US" sz="1100" dirty="0"/>
          </a:p>
        </p:txBody>
      </p:sp>
      <p:sp>
        <p:nvSpPr>
          <p:cNvPr id="19" name="Shape 13"/>
          <p:cNvSpPr/>
          <p:nvPr/>
        </p:nvSpPr>
        <p:spPr>
          <a:xfrm>
            <a:off x="4325112" y="3931920"/>
            <a:ext cx="3538728" cy="2148840"/>
          </a:xfrm>
          <a:prstGeom prst="roundRect">
            <a:avLst>
              <a:gd name="adj" fmla="val 3404"/>
            </a:avLst>
          </a:prstGeom>
          <a:solidFill>
            <a:srgbClr val="F2F2F2"/>
          </a:solidFill>
          <a:ln w="9525">
            <a:solidFill>
              <a:srgbClr val="E6E6E6"/>
            </a:solidFill>
            <a:prstDash val="solid"/>
          </a:ln>
        </p:spPr>
      </p:sp>
      <p:pic>
        <p:nvPicPr>
          <p:cNvPr id="20" name="Image 4" descr="assets/icon_shield_dark.png">    </p:cNvPr>
          <p:cNvPicPr>
            <a:picLocks noChangeAspect="1"/>
          </p:cNvPicPr>
          <p:nvPr/>
        </p:nvPicPr>
        <p:blipFill>
          <a:blip r:embed="rId5"/>
          <a:stretch>
            <a:fillRect/>
          </a:stretch>
        </p:blipFill>
        <p:spPr>
          <a:xfrm>
            <a:off x="4599432" y="4206240"/>
            <a:ext cx="502920" cy="502920"/>
          </a:xfrm>
          <a:prstGeom prst="rect">
            <a:avLst/>
          </a:prstGeom>
        </p:spPr>
      </p:pic>
      <p:sp>
        <p:nvSpPr>
          <p:cNvPr id="21" name="Text 14"/>
          <p:cNvSpPr txBox="1"/>
          <p:nvPr/>
        </p:nvSpPr>
        <p:spPr>
          <a:xfrm>
            <a:off x="4599432" y="4736592"/>
            <a:ext cx="3017520" cy="603504"/>
          </a:xfrm>
          <a:prstGeom prst="rect">
            <a:avLst/>
          </a:prstGeom>
          <a:noFill/>
          <a:ln/>
        </p:spPr>
        <p:txBody>
          <a:bodyPr wrap="square" lIns="0" tIns="0" rIns="0" bIns="0" rtlCol="0" anchor="t"/>
          <a:lstStyle/>
          <a:p>
            <a:pPr indent="0" marL="0">
              <a:buNone/>
            </a:pPr>
            <a:r>
              <a:rPr lang="en-US" sz="1800" dirty="0">
                <a:solidFill>
                  <a:srgbClr val="141414"/>
                </a:solidFill>
                <a:latin typeface="Garamond" pitchFamily="34" charset="0"/>
                <a:ea typeface="Garamond" pitchFamily="34" charset="-122"/>
                <a:cs typeface="Garamond" pitchFamily="34" charset="-120"/>
              </a:rPr>
              <a:t>Improve Business Resilience</a:t>
            </a:r>
            <a:endParaRPr lang="en-US" sz="1800" dirty="0"/>
          </a:p>
        </p:txBody>
      </p:sp>
      <p:sp>
        <p:nvSpPr>
          <p:cNvPr id="22" name="Text 15"/>
          <p:cNvSpPr txBox="1"/>
          <p:nvPr/>
        </p:nvSpPr>
        <p:spPr>
          <a:xfrm>
            <a:off x="4599432" y="5349240"/>
            <a:ext cx="3017520" cy="658368"/>
          </a:xfrm>
          <a:prstGeom prst="rect">
            <a:avLst/>
          </a:prstGeom>
          <a:noFill/>
          <a:ln/>
        </p:spPr>
        <p:txBody>
          <a:bodyPr wrap="square" lIns="0" tIns="0" rIns="0" bIns="0" rtlCol="0" anchor="t"/>
          <a:lstStyle/>
          <a:p>
            <a:pPr indent="0" marL="0">
              <a:buNone/>
            </a:pPr>
            <a:r>
              <a:rPr lang="en-US" sz="1100" dirty="0">
                <a:solidFill>
                  <a:srgbClr val="5C5C5C"/>
                </a:solidFill>
                <a:latin typeface="Calibri" pitchFamily="34" charset="0"/>
                <a:ea typeface="Calibri" pitchFamily="34" charset="-122"/>
                <a:cs typeface="Calibri" pitchFamily="34" charset="-120"/>
              </a:rPr>
              <a:t>Critical applications require recovery capabilities aligned with their actual business importance and acceptable interruption periods.</a:t>
            </a:r>
            <a:endParaRPr lang="en-US" sz="1100" dirty="0"/>
          </a:p>
        </p:txBody>
      </p:sp>
      <p:sp>
        <p:nvSpPr>
          <p:cNvPr id="23" name="Shape 16"/>
          <p:cNvSpPr/>
          <p:nvPr/>
        </p:nvSpPr>
        <p:spPr>
          <a:xfrm>
            <a:off x="8101584" y="3931920"/>
            <a:ext cx="3538728" cy="2148840"/>
          </a:xfrm>
          <a:prstGeom prst="roundRect">
            <a:avLst>
              <a:gd name="adj" fmla="val 3404"/>
            </a:avLst>
          </a:prstGeom>
          <a:solidFill>
            <a:srgbClr val="F2F2F2"/>
          </a:solidFill>
          <a:ln w="9525">
            <a:solidFill>
              <a:srgbClr val="E6E6E6"/>
            </a:solidFill>
            <a:prstDash val="solid"/>
          </a:ln>
        </p:spPr>
      </p:sp>
      <p:pic>
        <p:nvPicPr>
          <p:cNvPr id="24" name="Image 5" descr="assets/icon_target_dark.png">    </p:cNvPr>
          <p:cNvPicPr>
            <a:picLocks noChangeAspect="1"/>
          </p:cNvPicPr>
          <p:nvPr/>
        </p:nvPicPr>
        <p:blipFill>
          <a:blip r:embed="rId6"/>
          <a:stretch>
            <a:fillRect/>
          </a:stretch>
        </p:blipFill>
        <p:spPr>
          <a:xfrm>
            <a:off x="8375904" y="4206240"/>
            <a:ext cx="502920" cy="502920"/>
          </a:xfrm>
          <a:prstGeom prst="rect">
            <a:avLst/>
          </a:prstGeom>
        </p:spPr>
      </p:pic>
      <p:sp>
        <p:nvSpPr>
          <p:cNvPr id="25" name="Text 17"/>
          <p:cNvSpPr txBox="1"/>
          <p:nvPr/>
        </p:nvSpPr>
        <p:spPr>
          <a:xfrm>
            <a:off x="8375904" y="4736592"/>
            <a:ext cx="3017520" cy="603504"/>
          </a:xfrm>
          <a:prstGeom prst="rect">
            <a:avLst/>
          </a:prstGeom>
          <a:noFill/>
          <a:ln/>
        </p:spPr>
        <p:txBody>
          <a:bodyPr wrap="square" lIns="0" tIns="0" rIns="0" bIns="0" rtlCol="0" anchor="t"/>
          <a:lstStyle/>
          <a:p>
            <a:pPr indent="0" marL="0">
              <a:buNone/>
            </a:pPr>
            <a:r>
              <a:rPr lang="en-US" sz="1800" dirty="0">
                <a:solidFill>
                  <a:srgbClr val="141414"/>
                </a:solidFill>
                <a:latin typeface="Garamond" pitchFamily="34" charset="0"/>
                <a:ea typeface="Garamond" pitchFamily="34" charset="-122"/>
                <a:cs typeface="Garamond" pitchFamily="34" charset="-120"/>
              </a:rPr>
              <a:t>Support Geographic Growth</a:t>
            </a:r>
            <a:endParaRPr lang="en-US" sz="1800" dirty="0"/>
          </a:p>
        </p:txBody>
      </p:sp>
      <p:sp>
        <p:nvSpPr>
          <p:cNvPr id="26" name="Text 18"/>
          <p:cNvSpPr txBox="1"/>
          <p:nvPr/>
        </p:nvSpPr>
        <p:spPr>
          <a:xfrm>
            <a:off x="8375904" y="5349240"/>
            <a:ext cx="3017520" cy="658368"/>
          </a:xfrm>
          <a:prstGeom prst="rect">
            <a:avLst/>
          </a:prstGeom>
          <a:noFill/>
          <a:ln/>
        </p:spPr>
        <p:txBody>
          <a:bodyPr wrap="square" lIns="0" tIns="0" rIns="0" bIns="0" rtlCol="0" anchor="t"/>
          <a:lstStyle/>
          <a:p>
            <a:pPr indent="0" marL="0">
              <a:buNone/>
            </a:pPr>
            <a:r>
              <a:rPr lang="en-US" sz="1100" dirty="0">
                <a:solidFill>
                  <a:srgbClr val="5C5C5C"/>
                </a:solidFill>
                <a:latin typeface="Calibri" pitchFamily="34" charset="0"/>
                <a:ea typeface="Calibri" pitchFamily="34" charset="-122"/>
                <a:cs typeface="Calibri" pitchFamily="34" charset="-120"/>
              </a:rPr>
              <a:t>Northstar requires technology platforms capable of supporting new markets without requiring equivalent physical infrastructure expansion in every geography.</a:t>
            </a:r>
            <a:endParaRPr lang="en-US" sz="1100" dirty="0"/>
          </a:p>
        </p:txBody>
      </p:sp>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3"/>
          <p:cNvSpPr/>
          <p:nvPr>
            <p:ph idx="103" type="title" hasCustomPrompt="1"/>
          </p:nvPr>
        </p:nvSpPr>
        <p:spPr>
          <a:xfrm>
            <a:off x="548640" y="566928"/>
            <a:ext cx="11091672" cy="685800"/>
          </a:xfrm>
          <a:prstGeom prst="rect">
            <a:avLst/>
          </a:prstGeom>
          <a:noFill/>
          <a:ln/>
        </p:spPr>
        <p:txBody>
          <a:bodyPr wrap="square" lIns="0" tIns="0" rIns="0" bIns="0" rtlCol="0" anchor="b"/>
          <a:lstStyle/>
          <a:p>
            <a:pPr algn="l" indent="0" marL="0">
              <a:buNone/>
            </a:pPr>
            <a:r>
              <a:rPr lang="en-US" sz="3200" dirty="0">
                <a:solidFill>
                  <a:srgbClr val="141414"/>
                </a:solidFill>
                <a:latin typeface="Garamond" pitchFamily="34" charset="0"/>
                <a:ea typeface="Garamond" pitchFamily="34" charset="-122"/>
                <a:cs typeface="Garamond" pitchFamily="34" charset="-120"/>
              </a:rPr>
              <a:t>Business Outcomes and KPIs</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1672" cy="914400"/>
        </p:xfrm>
        <a:graphic>
          <a:graphicData uri="http://schemas.openxmlformats.org/drawingml/2006/table">
            <a:tbl>
              <a:tblPr/>
              <a:tblGrid>
                <a:gridCol w="1188720"/>
                <a:gridCol w="2103120"/>
                <a:gridCol w="4023360"/>
                <a:gridCol w="3776472"/>
              </a:tblGrid>
              <a:tr h="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Priority</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Sponsor</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Desired Outcome</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KPI</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r>
              <a:tr h="0">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High</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COO</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Improve manufacturing efficiency through integrated operational data</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Reduce unplanned downtime by 20%</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High</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Chief Product Officer</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Launch digital product capabilities faster</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Reduce concept-to-production cycle from 120 to 60 days</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High</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CIO</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Integrate acquired technology environments faster</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Reduce average integration time from 9 to 4 months</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High</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Chief Digital Officer</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Deploy AI capabilities tied to defined business use cases</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Business KPI established for each production AI use case</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Medium</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COO</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Improve recoverability of critical operations</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95% of Tier 1 applications meet approved recovery objectives</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Medium</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Chief Growth Officer</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Reduce technology lead time for new-market entry</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300" dirty="0">
                          <a:solidFill>
                            <a:srgbClr val="141414"/>
                          </a:solidFill>
                          <a:latin typeface="Calibri" pitchFamily="34" charset="0"/>
                          <a:ea typeface="Calibri" pitchFamily="34" charset="-122"/>
                          <a:cs typeface="Calibri" pitchFamily="34" charset="-120"/>
                        </a:rPr>
                        <a:t>Reduce infrastructure/platform readiness from months to weeks</a:t>
                      </a:r>
                      <a:endParaRPr lang="en-US" sz="13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bl>
          </a:graphicData>
        </a:graphic>
      </p:graphicFrame>
      <p:sp>
        <p:nvSpPr>
          <p:cNvPr id="4" name="Text 1"/>
          <p:cNvSpPr txBox="1"/>
          <p:nvPr/>
        </p:nvSpPr>
        <p:spPr>
          <a:xfrm>
            <a:off x="548640" y="5897880"/>
            <a:ext cx="10972800" cy="320040"/>
          </a:xfrm>
          <a:prstGeom prst="rect">
            <a:avLst/>
          </a:prstGeom>
          <a:noFill/>
          <a:ln/>
        </p:spPr>
        <p:txBody>
          <a:bodyPr wrap="square" lIns="0" tIns="0" rIns="0" bIns="0" rtlCol="0" anchor="ctr"/>
          <a:lstStyle/>
          <a:p>
            <a:pPr indent="0" marL="0">
              <a:buNone/>
            </a:pPr>
            <a:r>
              <a:rPr lang="en-US" sz="1200" i="1" dirty="0">
                <a:solidFill>
                  <a:srgbClr val="5C5C5C"/>
                </a:solidFill>
                <a:latin typeface="Calibri" pitchFamily="34" charset="0"/>
                <a:ea typeface="Calibri" pitchFamily="34" charset="-122"/>
                <a:cs typeface="Calibri" pitchFamily="34" charset="-120"/>
              </a:rPr>
              <a:t>Five of the six outcomes are owned by business executives.</a:t>
            </a:r>
            <a:endParaRPr lang="en-US" sz="1200" dirty="0"/>
          </a:p>
        </p:txBody>
      </p:sp>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3"/>
          <p:cNvSpPr/>
          <p:nvPr>
            <p:ph idx="103" type="title" hasCustomPrompt="1"/>
          </p:nvPr>
        </p:nvSpPr>
        <p:spPr>
          <a:xfrm>
            <a:off x="548640" y="566928"/>
            <a:ext cx="11091672" cy="685800"/>
          </a:xfrm>
          <a:prstGeom prst="rect">
            <a:avLst/>
          </a:prstGeom>
          <a:noFill/>
          <a:ln/>
        </p:spPr>
        <p:txBody>
          <a:bodyPr wrap="square" lIns="0" tIns="0" rIns="0" bIns="0" rtlCol="0" anchor="b"/>
          <a:lstStyle/>
          <a:p>
            <a:pPr algn="l" indent="0" marL="0">
              <a:buNone/>
            </a:pPr>
            <a:r>
              <a:rPr lang="en-US" sz="3200" dirty="0">
                <a:solidFill>
                  <a:srgbClr val="141414"/>
                </a:solidFill>
                <a:latin typeface="Garamond" pitchFamily="34" charset="0"/>
                <a:ea typeface="Garamond" pitchFamily="34" charset="-122"/>
                <a:cs typeface="Garamond" pitchFamily="34" charset="-120"/>
              </a:rPr>
              <a:t>Cloud Readiness Assessment</a:t>
            </a:r>
            <a:endParaRPr lang="en-US" sz="3200" dirty="0"/>
          </a:p>
        </p:txBody>
      </p:sp>
      <p:sp>
        <p:nvSpPr>
          <p:cNvPr id="3" name="Shape 1"/>
          <p:cNvSpPr/>
          <p:nvPr/>
        </p:nvSpPr>
        <p:spPr>
          <a:xfrm>
            <a:off x="548640" y="1554480"/>
            <a:ext cx="5486400" cy="2286000"/>
          </a:xfrm>
          <a:prstGeom prst="roundRect">
            <a:avLst>
              <a:gd name="adj" fmla="val 3200"/>
            </a:avLst>
          </a:prstGeom>
          <a:solidFill>
            <a:srgbClr val="262626"/>
          </a:solidFill>
          <a:ln w="9525">
            <a:solidFill>
              <a:srgbClr val="262626"/>
            </a:solidFill>
            <a:prstDash val="solid"/>
          </a:ln>
        </p:spPr>
      </p:sp>
      <p:sp>
        <p:nvSpPr>
          <p:cNvPr id="4" name="Text 2"/>
          <p:cNvSpPr txBox="1"/>
          <p:nvPr/>
        </p:nvSpPr>
        <p:spPr>
          <a:xfrm>
            <a:off x="822960" y="1737360"/>
            <a:ext cx="914400" cy="914400"/>
          </a:xfrm>
          <a:prstGeom prst="rect">
            <a:avLst/>
          </a:prstGeom>
          <a:noFill/>
          <a:ln/>
        </p:spPr>
        <p:txBody>
          <a:bodyPr wrap="square" lIns="0" tIns="0" rIns="0" bIns="0" rtlCol="0" anchor="ctr"/>
          <a:lstStyle/>
          <a:p>
            <a:pPr indent="0" marL="0">
              <a:buNone/>
            </a:pPr>
            <a:r>
              <a:rPr lang="en-US" sz="5000" dirty="0">
                <a:solidFill>
                  <a:srgbClr val="FFFFFF"/>
                </a:solidFill>
                <a:latin typeface="Garamond" pitchFamily="34" charset="0"/>
                <a:ea typeface="Garamond" pitchFamily="34" charset="-122"/>
                <a:cs typeface="Garamond" pitchFamily="34" charset="-120"/>
              </a:rPr>
              <a:t>S</a:t>
            </a:r>
            <a:endParaRPr lang="en-US" sz="5000" dirty="0"/>
          </a:p>
        </p:txBody>
      </p:sp>
      <p:sp>
        <p:nvSpPr>
          <p:cNvPr id="5" name="Text 3"/>
          <p:cNvSpPr txBox="1"/>
          <p:nvPr/>
        </p:nvSpPr>
        <p:spPr>
          <a:xfrm>
            <a:off x="822960" y="3154680"/>
            <a:ext cx="1645920" cy="274320"/>
          </a:xfrm>
          <a:prstGeom prst="rect">
            <a:avLst/>
          </a:prstGeom>
          <a:noFill/>
          <a:ln/>
        </p:spPr>
        <p:txBody>
          <a:bodyPr wrap="square" lIns="0" tIns="0" rIns="0" bIns="0" rtlCol="0" anchor="ctr"/>
          <a:lstStyle/>
          <a:p>
            <a:pPr indent="0" marL="0">
              <a:buNone/>
            </a:pPr>
            <a:r>
              <a:rPr lang="en-US" sz="1000" b="1" spc="200" kern="0" dirty="0">
                <a:solidFill>
                  <a:srgbClr val="FFFFFF"/>
                </a:solidFill>
                <a:latin typeface="Calibri" pitchFamily="34" charset="0"/>
                <a:ea typeface="Calibri" pitchFamily="34" charset="-122"/>
                <a:cs typeface="Calibri" pitchFamily="34" charset="-120"/>
              </a:rPr>
              <a:t>STRENGTHS</a:t>
            </a:r>
            <a:endParaRPr lang="en-US" sz="1000" dirty="0"/>
          </a:p>
        </p:txBody>
      </p:sp>
      <p:sp>
        <p:nvSpPr>
          <p:cNvPr id="6" name="Text 4"/>
          <p:cNvSpPr txBox="1"/>
          <p:nvPr/>
        </p:nvSpPr>
        <p:spPr>
          <a:xfrm>
            <a:off x="2057400" y="1783080"/>
            <a:ext cx="3794760" cy="1874520"/>
          </a:xfrm>
          <a:prstGeom prst="rect">
            <a:avLst/>
          </a:prstGeom>
          <a:noFill/>
          <a:ln/>
        </p:spPr>
        <p:txBody>
          <a:bodyPr wrap="square" lIns="0" tIns="0" rIns="0" bIns="0" rtlCol="0" anchor="t"/>
          <a:lstStyle/>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Strong executive sponsorship</a:t>
            </a:r>
            <a:endParaRPr lang="en-US" sz="1200" dirty="0"/>
          </a:p>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Experienced application-development organization</a:t>
            </a:r>
            <a:endParaRPr lang="en-US" sz="1200" dirty="0"/>
          </a:p>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Existing automation capabilities</a:t>
            </a:r>
            <a:endParaRPr lang="en-US" sz="1200" dirty="0"/>
          </a:p>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Established cybersecurity program</a:t>
            </a:r>
            <a:endParaRPr lang="en-US" sz="1200" dirty="0"/>
          </a:p>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Strong manufacturing and operational data assets</a:t>
            </a:r>
            <a:endParaRPr lang="en-US" sz="1200" dirty="0"/>
          </a:p>
        </p:txBody>
      </p:sp>
      <p:sp>
        <p:nvSpPr>
          <p:cNvPr id="7" name="Shape 5"/>
          <p:cNvSpPr/>
          <p:nvPr/>
        </p:nvSpPr>
        <p:spPr>
          <a:xfrm>
            <a:off x="6153912" y="1554480"/>
            <a:ext cx="5486400" cy="2286000"/>
          </a:xfrm>
          <a:prstGeom prst="roundRect">
            <a:avLst>
              <a:gd name="adj" fmla="val 3200"/>
            </a:avLst>
          </a:prstGeom>
          <a:solidFill>
            <a:srgbClr val="E6E6E6"/>
          </a:solidFill>
          <a:ln w="9525">
            <a:solidFill>
              <a:srgbClr val="E6E6E6"/>
            </a:solidFill>
            <a:prstDash val="solid"/>
          </a:ln>
        </p:spPr>
      </p:sp>
      <p:sp>
        <p:nvSpPr>
          <p:cNvPr id="8" name="Text 6"/>
          <p:cNvSpPr txBox="1"/>
          <p:nvPr/>
        </p:nvSpPr>
        <p:spPr>
          <a:xfrm>
            <a:off x="6428232" y="1737360"/>
            <a:ext cx="914400" cy="914400"/>
          </a:xfrm>
          <a:prstGeom prst="rect">
            <a:avLst/>
          </a:prstGeom>
          <a:noFill/>
          <a:ln/>
        </p:spPr>
        <p:txBody>
          <a:bodyPr wrap="square" lIns="0" tIns="0" rIns="0" bIns="0" rtlCol="0" anchor="ctr"/>
          <a:lstStyle/>
          <a:p>
            <a:pPr indent="0" marL="0">
              <a:buNone/>
            </a:pPr>
            <a:r>
              <a:rPr lang="en-US" sz="5000" dirty="0">
                <a:solidFill>
                  <a:srgbClr val="141414"/>
                </a:solidFill>
                <a:latin typeface="Garamond" pitchFamily="34" charset="0"/>
                <a:ea typeface="Garamond" pitchFamily="34" charset="-122"/>
                <a:cs typeface="Garamond" pitchFamily="34" charset="-120"/>
              </a:rPr>
              <a:t>W</a:t>
            </a:r>
            <a:endParaRPr lang="en-US" sz="5000" dirty="0"/>
          </a:p>
        </p:txBody>
      </p:sp>
      <p:sp>
        <p:nvSpPr>
          <p:cNvPr id="9" name="Text 7"/>
          <p:cNvSpPr txBox="1"/>
          <p:nvPr/>
        </p:nvSpPr>
        <p:spPr>
          <a:xfrm>
            <a:off x="6428232" y="3154680"/>
            <a:ext cx="1645920" cy="274320"/>
          </a:xfrm>
          <a:prstGeom prst="rect">
            <a:avLst/>
          </a:prstGeom>
          <a:noFill/>
          <a:ln/>
        </p:spPr>
        <p:txBody>
          <a:bodyPr wrap="square" lIns="0" tIns="0" rIns="0" bIns="0" rtlCol="0" anchor="ctr"/>
          <a:lstStyle/>
          <a:p>
            <a:pPr indent="0" marL="0">
              <a:buNone/>
            </a:pPr>
            <a:r>
              <a:rPr lang="en-US" sz="1000" b="1" spc="200" kern="0" dirty="0">
                <a:solidFill>
                  <a:srgbClr val="141414"/>
                </a:solidFill>
                <a:latin typeface="Calibri" pitchFamily="34" charset="0"/>
                <a:ea typeface="Calibri" pitchFamily="34" charset="-122"/>
                <a:cs typeface="Calibri" pitchFamily="34" charset="-120"/>
              </a:rPr>
              <a:t>WEAKNESSES</a:t>
            </a:r>
            <a:endParaRPr lang="en-US" sz="1000" dirty="0"/>
          </a:p>
        </p:txBody>
      </p:sp>
      <p:sp>
        <p:nvSpPr>
          <p:cNvPr id="10" name="Text 8"/>
          <p:cNvSpPr txBox="1"/>
          <p:nvPr/>
        </p:nvSpPr>
        <p:spPr>
          <a:xfrm>
            <a:off x="7662672" y="1783080"/>
            <a:ext cx="3794760" cy="1874520"/>
          </a:xfrm>
          <a:prstGeom prst="rect">
            <a:avLst/>
          </a:prstGeom>
          <a:noFill/>
          <a:ln/>
        </p:spPr>
        <p:txBody>
          <a:bodyPr wrap="square" lIns="0" tIns="0" rIns="0" bIns="0" rtlCol="0" anchor="t"/>
          <a:lstStyle/>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Fragmented application portfolio</a:t>
            </a:r>
            <a:endParaRPr lang="en-US" sz="1200" dirty="0"/>
          </a:p>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Inconsistent cloud skills across teams</a:t>
            </a:r>
            <a:endParaRPr lang="en-US" sz="1200" dirty="0"/>
          </a:p>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Limited enterprise tagging and cost allocation</a:t>
            </a:r>
            <a:endParaRPr lang="en-US" sz="1200" dirty="0"/>
          </a:p>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Lengthy procurement and approval processes</a:t>
            </a:r>
            <a:endParaRPr lang="en-US" sz="1200" dirty="0"/>
          </a:p>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Inconsistent application ownership after acquisitions</a:t>
            </a:r>
            <a:endParaRPr lang="en-US" sz="1200" dirty="0"/>
          </a:p>
        </p:txBody>
      </p:sp>
      <p:sp>
        <p:nvSpPr>
          <p:cNvPr id="11" name="Shape 9"/>
          <p:cNvSpPr/>
          <p:nvPr/>
        </p:nvSpPr>
        <p:spPr>
          <a:xfrm>
            <a:off x="548640" y="3977640"/>
            <a:ext cx="5486400" cy="2286000"/>
          </a:xfrm>
          <a:prstGeom prst="roundRect">
            <a:avLst>
              <a:gd name="adj" fmla="val 3200"/>
            </a:avLst>
          </a:prstGeom>
          <a:solidFill>
            <a:srgbClr val="E6E6E6"/>
          </a:solidFill>
          <a:ln w="9525">
            <a:solidFill>
              <a:srgbClr val="E6E6E6"/>
            </a:solidFill>
            <a:prstDash val="solid"/>
          </a:ln>
        </p:spPr>
      </p:sp>
      <p:sp>
        <p:nvSpPr>
          <p:cNvPr id="12" name="Text 10"/>
          <p:cNvSpPr txBox="1"/>
          <p:nvPr/>
        </p:nvSpPr>
        <p:spPr>
          <a:xfrm>
            <a:off x="822960" y="4160520"/>
            <a:ext cx="914400" cy="914400"/>
          </a:xfrm>
          <a:prstGeom prst="rect">
            <a:avLst/>
          </a:prstGeom>
          <a:noFill/>
          <a:ln/>
        </p:spPr>
        <p:txBody>
          <a:bodyPr wrap="square" lIns="0" tIns="0" rIns="0" bIns="0" rtlCol="0" anchor="ctr"/>
          <a:lstStyle/>
          <a:p>
            <a:pPr indent="0" marL="0">
              <a:buNone/>
            </a:pPr>
            <a:r>
              <a:rPr lang="en-US" sz="5000" dirty="0">
                <a:solidFill>
                  <a:srgbClr val="141414"/>
                </a:solidFill>
                <a:latin typeface="Garamond" pitchFamily="34" charset="0"/>
                <a:ea typeface="Garamond" pitchFamily="34" charset="-122"/>
                <a:cs typeface="Garamond" pitchFamily="34" charset="-120"/>
              </a:rPr>
              <a:t>O</a:t>
            </a:r>
            <a:endParaRPr lang="en-US" sz="5000" dirty="0"/>
          </a:p>
        </p:txBody>
      </p:sp>
      <p:sp>
        <p:nvSpPr>
          <p:cNvPr id="13" name="Text 11"/>
          <p:cNvSpPr txBox="1"/>
          <p:nvPr/>
        </p:nvSpPr>
        <p:spPr>
          <a:xfrm>
            <a:off x="822960" y="5577840"/>
            <a:ext cx="1645920" cy="274320"/>
          </a:xfrm>
          <a:prstGeom prst="rect">
            <a:avLst/>
          </a:prstGeom>
          <a:noFill/>
          <a:ln/>
        </p:spPr>
        <p:txBody>
          <a:bodyPr wrap="square" lIns="0" tIns="0" rIns="0" bIns="0" rtlCol="0" anchor="ctr"/>
          <a:lstStyle/>
          <a:p>
            <a:pPr indent="0" marL="0">
              <a:buNone/>
            </a:pPr>
            <a:r>
              <a:rPr lang="en-US" sz="1000" b="1" spc="200" kern="0" dirty="0">
                <a:solidFill>
                  <a:srgbClr val="141414"/>
                </a:solidFill>
                <a:latin typeface="Calibri" pitchFamily="34" charset="0"/>
                <a:ea typeface="Calibri" pitchFamily="34" charset="-122"/>
                <a:cs typeface="Calibri" pitchFamily="34" charset="-120"/>
              </a:rPr>
              <a:t>OPPORTUNITIES</a:t>
            </a:r>
            <a:endParaRPr lang="en-US" sz="1000" dirty="0"/>
          </a:p>
        </p:txBody>
      </p:sp>
      <p:sp>
        <p:nvSpPr>
          <p:cNvPr id="14" name="Text 12"/>
          <p:cNvSpPr txBox="1"/>
          <p:nvPr/>
        </p:nvSpPr>
        <p:spPr>
          <a:xfrm>
            <a:off x="2057400" y="4206240"/>
            <a:ext cx="3794760" cy="1874520"/>
          </a:xfrm>
          <a:prstGeom prst="rect">
            <a:avLst/>
          </a:prstGeom>
          <a:noFill/>
          <a:ln/>
        </p:spPr>
        <p:txBody>
          <a:bodyPr wrap="square" lIns="0" tIns="0" rIns="0" bIns="0" rtlCol="0" anchor="t"/>
          <a:lstStyle/>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AI-enabled manufacturing and customer capabilities</a:t>
            </a:r>
            <a:endParaRPr lang="en-US" sz="1200" dirty="0"/>
          </a:p>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Faster digital product development</a:t>
            </a:r>
            <a:endParaRPr lang="en-US" sz="1200" dirty="0"/>
          </a:p>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Acquisition integration through standardized platforms</a:t>
            </a:r>
            <a:endParaRPr lang="en-US" sz="1200" dirty="0"/>
          </a:p>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Improved analytics across manufacturing operations</a:t>
            </a:r>
            <a:endParaRPr lang="en-US" sz="1200" dirty="0"/>
          </a:p>
          <a:p>
            <a:pPr marL="152400" indent="-152400">
              <a:spcAft>
                <a:spcPts val="300"/>
              </a:spcAft>
              <a:buSzPct val="100000"/>
              <a:buChar char="•"/>
            </a:pPr>
            <a:r>
              <a:rPr lang="en-US" sz="1200" dirty="0">
                <a:solidFill>
                  <a:srgbClr val="141414"/>
                </a:solidFill>
                <a:latin typeface="Calibri" pitchFamily="34" charset="0"/>
                <a:ea typeface="Calibri" pitchFamily="34" charset="-122"/>
                <a:cs typeface="Calibri" pitchFamily="34" charset="-120"/>
              </a:rPr>
              <a:t>Global expansion without equivalent data-center expansion</a:t>
            </a:r>
            <a:endParaRPr lang="en-US" sz="1200" dirty="0"/>
          </a:p>
        </p:txBody>
      </p:sp>
      <p:sp>
        <p:nvSpPr>
          <p:cNvPr id="15" name="Shape 13"/>
          <p:cNvSpPr/>
          <p:nvPr/>
        </p:nvSpPr>
        <p:spPr>
          <a:xfrm>
            <a:off x="6153912" y="3977640"/>
            <a:ext cx="5486400" cy="2286000"/>
          </a:xfrm>
          <a:prstGeom prst="roundRect">
            <a:avLst>
              <a:gd name="adj" fmla="val 3200"/>
            </a:avLst>
          </a:prstGeom>
          <a:solidFill>
            <a:srgbClr val="262626"/>
          </a:solidFill>
          <a:ln w="9525">
            <a:solidFill>
              <a:srgbClr val="262626"/>
            </a:solidFill>
            <a:prstDash val="solid"/>
          </a:ln>
        </p:spPr>
      </p:sp>
      <p:sp>
        <p:nvSpPr>
          <p:cNvPr id="16" name="Text 14"/>
          <p:cNvSpPr txBox="1"/>
          <p:nvPr/>
        </p:nvSpPr>
        <p:spPr>
          <a:xfrm>
            <a:off x="6428232" y="4160520"/>
            <a:ext cx="914400" cy="914400"/>
          </a:xfrm>
          <a:prstGeom prst="rect">
            <a:avLst/>
          </a:prstGeom>
          <a:noFill/>
          <a:ln/>
        </p:spPr>
        <p:txBody>
          <a:bodyPr wrap="square" lIns="0" tIns="0" rIns="0" bIns="0" rtlCol="0" anchor="ctr"/>
          <a:lstStyle/>
          <a:p>
            <a:pPr indent="0" marL="0">
              <a:buNone/>
            </a:pPr>
            <a:r>
              <a:rPr lang="en-US" sz="5000" dirty="0">
                <a:solidFill>
                  <a:srgbClr val="FFFFFF"/>
                </a:solidFill>
                <a:latin typeface="Garamond" pitchFamily="34" charset="0"/>
                <a:ea typeface="Garamond" pitchFamily="34" charset="-122"/>
                <a:cs typeface="Garamond" pitchFamily="34" charset="-120"/>
              </a:rPr>
              <a:t>T</a:t>
            </a:r>
            <a:endParaRPr lang="en-US" sz="5000" dirty="0"/>
          </a:p>
        </p:txBody>
      </p:sp>
      <p:sp>
        <p:nvSpPr>
          <p:cNvPr id="17" name="Text 15"/>
          <p:cNvSpPr txBox="1"/>
          <p:nvPr/>
        </p:nvSpPr>
        <p:spPr>
          <a:xfrm>
            <a:off x="6428232" y="5577840"/>
            <a:ext cx="1645920" cy="274320"/>
          </a:xfrm>
          <a:prstGeom prst="rect">
            <a:avLst/>
          </a:prstGeom>
          <a:noFill/>
          <a:ln/>
        </p:spPr>
        <p:txBody>
          <a:bodyPr wrap="square" lIns="0" tIns="0" rIns="0" bIns="0" rtlCol="0" anchor="ctr"/>
          <a:lstStyle/>
          <a:p>
            <a:pPr indent="0" marL="0">
              <a:buNone/>
            </a:pPr>
            <a:r>
              <a:rPr lang="en-US" sz="1000" b="1" spc="200" kern="0" dirty="0">
                <a:solidFill>
                  <a:srgbClr val="FFFFFF"/>
                </a:solidFill>
                <a:latin typeface="Calibri" pitchFamily="34" charset="0"/>
                <a:ea typeface="Calibri" pitchFamily="34" charset="-122"/>
                <a:cs typeface="Calibri" pitchFamily="34" charset="-120"/>
              </a:rPr>
              <a:t>THREATS</a:t>
            </a:r>
            <a:endParaRPr lang="en-US" sz="1000" dirty="0"/>
          </a:p>
        </p:txBody>
      </p:sp>
      <p:sp>
        <p:nvSpPr>
          <p:cNvPr id="18" name="Text 16"/>
          <p:cNvSpPr txBox="1"/>
          <p:nvPr/>
        </p:nvSpPr>
        <p:spPr>
          <a:xfrm>
            <a:off x="7662672" y="4206240"/>
            <a:ext cx="3794760" cy="1874520"/>
          </a:xfrm>
          <a:prstGeom prst="rect">
            <a:avLst/>
          </a:prstGeom>
          <a:noFill/>
          <a:ln/>
        </p:spPr>
        <p:txBody>
          <a:bodyPr wrap="square" lIns="0" tIns="0" rIns="0" bIns="0" rtlCol="0" anchor="t"/>
          <a:lstStyle/>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Data sovereignty and regulatory requirements</a:t>
            </a:r>
            <a:endParaRPr lang="en-US" sz="1200" dirty="0"/>
          </a:p>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Uncontrolled cloud and SaaS proliferation</a:t>
            </a:r>
            <a:endParaRPr lang="en-US" sz="1200" dirty="0"/>
          </a:p>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Skills shortages in key technical areas</a:t>
            </a:r>
            <a:endParaRPr lang="en-US" sz="1200" dirty="0"/>
          </a:p>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Provider and SaaS concentration risk</a:t>
            </a:r>
            <a:endParaRPr lang="en-US" sz="1200" dirty="0"/>
          </a:p>
          <a:p>
            <a:pPr marL="152400" indent="-152400">
              <a:spcAft>
                <a:spcPts val="300"/>
              </a:spcAft>
              <a:buSzPct val="100000"/>
              <a:buChar char="•"/>
            </a:pPr>
            <a:r>
              <a:rPr lang="en-US" sz="1200" dirty="0">
                <a:solidFill>
                  <a:srgbClr val="FFFFFF"/>
                </a:solidFill>
                <a:latin typeface="Calibri" pitchFamily="34" charset="0"/>
                <a:ea typeface="Calibri" pitchFamily="34" charset="-122"/>
                <a:cs typeface="Calibri" pitchFamily="34" charset="-120"/>
              </a:rPr>
              <a:t>Cloud cost growth without financial accountability</a:t>
            </a:r>
            <a:endParaRPr lang="en-US" sz="1200" dirty="0"/>
          </a:p>
        </p:txBody>
      </p:sp>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p:cNvSpPr/>
          <p:nvPr>
            <p:ph idx="103" type="title" hasCustomPrompt="1"/>
          </p:nvPr>
        </p:nvSpPr>
        <p:spPr>
          <a:xfrm>
            <a:off x="548640" y="566928"/>
            <a:ext cx="11091672" cy="685800"/>
          </a:xfrm>
          <a:prstGeom prst="rect">
            <a:avLst/>
          </a:prstGeom>
          <a:noFill/>
          <a:ln/>
        </p:spPr>
        <p:txBody>
          <a:bodyPr wrap="square" lIns="0" tIns="0" rIns="0" bIns="0" rtlCol="0" anchor="b"/>
          <a:lstStyle/>
          <a:p>
            <a:pPr algn="l" indent="0" marL="0">
              <a:buNone/>
            </a:pPr>
            <a:r>
              <a:rPr lang="en-US" sz="3200" dirty="0">
                <a:solidFill>
                  <a:srgbClr val="141414"/>
                </a:solidFill>
                <a:latin typeface="Garamond" pitchFamily="34" charset="0"/>
                <a:ea typeface="Garamond" pitchFamily="34" charset="-122"/>
                <a:cs typeface="Garamond" pitchFamily="34" charset="-120"/>
              </a:rPr>
              <a:t>Cloud Position and Strategic Principles</a:t>
            </a:r>
            <a:endParaRPr lang="en-US" sz="3200" dirty="0"/>
          </a:p>
        </p:txBody>
      </p:sp>
      <p:sp>
        <p:nvSpPr>
          <p:cNvPr id="3" name="Text 1"/>
          <p:cNvSpPr txBox="1"/>
          <p:nvPr/>
        </p:nvSpPr>
        <p:spPr>
          <a:xfrm>
            <a:off x="548640" y="1463040"/>
            <a:ext cx="11064240" cy="548640"/>
          </a:xfrm>
          <a:prstGeom prst="rect">
            <a:avLst/>
          </a:prstGeom>
          <a:noFill/>
          <a:ln/>
        </p:spPr>
        <p:txBody>
          <a:bodyPr wrap="square" lIns="0" tIns="0" rIns="0" bIns="0" rtlCol="0" anchor="ctr"/>
          <a:lstStyle/>
          <a:p>
            <a:pPr indent="0" marL="0">
              <a:buNone/>
            </a:pPr>
            <a:r>
              <a:rPr lang="en-US" sz="1500" dirty="0">
                <a:solidFill>
                  <a:srgbClr val="262626"/>
                </a:solidFill>
                <a:latin typeface="Calibri" pitchFamily="34" charset="0"/>
                <a:ea typeface="Calibri" pitchFamily="34" charset="-122"/>
                <a:cs typeface="Calibri" pitchFamily="34" charset="-120"/>
              </a:rPr>
              <a:t>Northstar will follow a cloud-smart rather than cloud-mandatory approach. Existing applications will not be migrated solely to satisfy a cloud-adoption target.</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148840"/>
          <a:ext cx="11091672" cy="914400"/>
        </p:xfrm>
        <a:graphic>
          <a:graphicData uri="http://schemas.openxmlformats.org/drawingml/2006/table">
            <a:tbl>
              <a:tblPr/>
              <a:tblGrid>
                <a:gridCol w="2743200"/>
                <a:gridCol w="8348472"/>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Principle</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Strategic Position</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Business value first</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Cloud decisions must support identifiable business or technology outcomes</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Cloud-smart</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Public cloud is preferred where requirements justify it</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SaaS before custom build</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Mature SaaS solutions should be evaluated before custom development</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Modernize deliberately</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Applications should be modernized when modernization produces sufficient value</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Automate by default</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Repeatable infrastructure and operational processes should be automated where practical</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Self-service with guardrails</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Teams should be able to move quickly within approved controls</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Financial accountability</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Cloud consumption must have identifiable ownership and business context</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Security is shared</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Provider security does not eliminate Northstar’s security responsibilities</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Multicloud by requirement</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Multiple providers may be used where justified</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Dependency is conscious</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Provider-specific capabilities may be used when their value justifies the dependency</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Data sovereignty is deliberate</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Data location and processing requirements must be understood before deployment</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00" b="1" dirty="0">
                          <a:solidFill>
                            <a:srgbClr val="141414"/>
                          </a:solidFill>
                          <a:latin typeface="Calibri" pitchFamily="34" charset="0"/>
                          <a:ea typeface="Calibri" pitchFamily="34" charset="-122"/>
                          <a:cs typeface="Calibri" pitchFamily="34" charset="-120"/>
                        </a:rPr>
                        <a:t>AI follows business need</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00" dirty="0">
                          <a:solidFill>
                            <a:srgbClr val="141414"/>
                          </a:solidFill>
                          <a:latin typeface="Calibri" pitchFamily="34" charset="0"/>
                          <a:ea typeface="Calibri" pitchFamily="34" charset="-122"/>
                          <a:cs typeface="Calibri" pitchFamily="34" charset="-120"/>
                        </a:rPr>
                        <a:t>AI services must support defined business use cases</a:t>
                      </a:r>
                      <a:endParaRPr lang="en-US" sz="110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bl>
          </a:graphicData>
        </a:graphic>
      </p:graphicFrame>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3"/>
          <p:cNvSpPr/>
          <p:nvPr>
            <p:ph idx="103" type="title" hasCustomPrompt="1"/>
          </p:nvPr>
        </p:nvSpPr>
        <p:spPr>
          <a:xfrm>
            <a:off x="548640" y="566928"/>
            <a:ext cx="11091672" cy="685800"/>
          </a:xfrm>
          <a:prstGeom prst="rect">
            <a:avLst/>
          </a:prstGeom>
          <a:noFill/>
          <a:ln/>
        </p:spPr>
        <p:txBody>
          <a:bodyPr wrap="square" lIns="0" tIns="0" rIns="0" bIns="0" rtlCol="0" anchor="b"/>
          <a:lstStyle/>
          <a:p>
            <a:pPr algn="l" indent="0" marL="0">
              <a:buNone/>
            </a:pPr>
            <a:r>
              <a:rPr lang="en-US" sz="3200" dirty="0">
                <a:solidFill>
                  <a:srgbClr val="141414"/>
                </a:solidFill>
                <a:latin typeface="Garamond" pitchFamily="34" charset="0"/>
                <a:ea typeface="Garamond" pitchFamily="34" charset="-122"/>
                <a:cs typeface="Garamond" pitchFamily="34" charset="-120"/>
              </a:rPr>
              <a:t>Exit Strategy</a:t>
            </a:r>
            <a:endParaRPr lang="en-US" sz="3200" dirty="0"/>
          </a:p>
        </p:txBody>
      </p:sp>
      <p:sp>
        <p:nvSpPr>
          <p:cNvPr id="3" name="Text 1"/>
          <p:cNvSpPr txBox="1"/>
          <p:nvPr/>
        </p:nvSpPr>
        <p:spPr>
          <a:xfrm>
            <a:off x="548640" y="1463040"/>
            <a:ext cx="10972800" cy="365760"/>
          </a:xfrm>
          <a:prstGeom prst="rect">
            <a:avLst/>
          </a:prstGeom>
          <a:noFill/>
          <a:ln/>
        </p:spPr>
        <p:txBody>
          <a:bodyPr wrap="square" lIns="0" tIns="0" rIns="0" bIns="0" rtlCol="0" anchor="ctr"/>
          <a:lstStyle/>
          <a:p>
            <a:pPr indent="0" marL="0">
              <a:buNone/>
            </a:pPr>
            <a:r>
              <a:rPr lang="en-US" sz="1600" dirty="0">
                <a:solidFill>
                  <a:srgbClr val="262626"/>
                </a:solidFill>
                <a:latin typeface="Calibri" pitchFamily="34" charset="0"/>
                <a:ea typeface="Calibri" pitchFamily="34" charset="-122"/>
                <a:cs typeface="Calibri" pitchFamily="34" charset="-120"/>
              </a:rPr>
              <a:t>Exit readiness will be proportional to business impact.</a:t>
            </a:r>
            <a:endParaRPr lang="en-US" sz="1600" dirty="0"/>
          </a:p>
        </p:txBody>
      </p:sp>
      <p:sp>
        <p:nvSpPr>
          <p:cNvPr id="4" name="Shape 2"/>
          <p:cNvSpPr/>
          <p:nvPr/>
        </p:nvSpPr>
        <p:spPr>
          <a:xfrm>
            <a:off x="548640" y="2057400"/>
            <a:ext cx="3538728" cy="2011680"/>
          </a:xfrm>
          <a:prstGeom prst="roundRect">
            <a:avLst>
              <a:gd name="adj" fmla="val 3636"/>
            </a:avLst>
          </a:prstGeom>
          <a:solidFill>
            <a:srgbClr val="F2F2F2"/>
          </a:solidFill>
          <a:ln w="9525">
            <a:solidFill>
              <a:srgbClr val="E6E6E6"/>
            </a:solidFill>
            <a:prstDash val="solid"/>
          </a:ln>
        </p:spPr>
      </p:sp>
      <p:sp>
        <p:nvSpPr>
          <p:cNvPr id="5" name="Text 3"/>
          <p:cNvSpPr txBox="1"/>
          <p:nvPr/>
        </p:nvSpPr>
        <p:spPr>
          <a:xfrm>
            <a:off x="822960" y="2286000"/>
            <a:ext cx="3017520" cy="502920"/>
          </a:xfrm>
          <a:prstGeom prst="rect">
            <a:avLst/>
          </a:prstGeom>
          <a:noFill/>
          <a:ln/>
        </p:spPr>
        <p:txBody>
          <a:bodyPr wrap="square" lIns="0" tIns="0" rIns="0" bIns="0" rtlCol="0" anchor="ctr"/>
          <a:lstStyle/>
          <a:p>
            <a:pPr indent="0" marL="0">
              <a:buNone/>
            </a:pPr>
            <a:r>
              <a:rPr lang="en-US" sz="2200" dirty="0">
                <a:solidFill>
                  <a:srgbClr val="141414"/>
                </a:solidFill>
                <a:latin typeface="Garamond" pitchFamily="34" charset="0"/>
                <a:ea typeface="Garamond" pitchFamily="34" charset="-122"/>
                <a:cs typeface="Garamond" pitchFamily="34" charset="-120"/>
              </a:rPr>
              <a:t>Documented dependency</a:t>
            </a:r>
            <a:endParaRPr lang="en-US" sz="2200" dirty="0"/>
          </a:p>
        </p:txBody>
      </p:sp>
      <p:sp>
        <p:nvSpPr>
          <p:cNvPr id="6" name="Text 4"/>
          <p:cNvSpPr txBox="1"/>
          <p:nvPr/>
        </p:nvSpPr>
        <p:spPr>
          <a:xfrm>
            <a:off x="822960" y="2834640"/>
            <a:ext cx="3017520" cy="1097280"/>
          </a:xfrm>
          <a:prstGeom prst="rect">
            <a:avLst/>
          </a:prstGeom>
          <a:noFill/>
          <a:ln/>
        </p:spPr>
        <p:txBody>
          <a:bodyPr wrap="square" lIns="0" tIns="0" rIns="0" bIns="0" rtlCol="0" anchor="t"/>
          <a:lstStyle/>
          <a:p>
            <a:pPr indent="0" marL="0">
              <a:buNone/>
            </a:pPr>
            <a:r>
              <a:rPr lang="en-US" sz="1300" dirty="0">
                <a:solidFill>
                  <a:srgbClr val="5C5C5C"/>
                </a:solidFill>
                <a:latin typeface="Calibri" pitchFamily="34" charset="0"/>
                <a:ea typeface="Calibri" pitchFamily="34" charset="-122"/>
                <a:cs typeface="Calibri" pitchFamily="34" charset="-120"/>
              </a:rPr>
              <a:t>Every significant service</a:t>
            </a:r>
            <a:endParaRPr lang="en-US" sz="1300" dirty="0"/>
          </a:p>
        </p:txBody>
      </p:sp>
      <p:sp>
        <p:nvSpPr>
          <p:cNvPr id="7" name="Shape 5"/>
          <p:cNvSpPr/>
          <p:nvPr/>
        </p:nvSpPr>
        <p:spPr>
          <a:xfrm>
            <a:off x="4325112" y="2057400"/>
            <a:ext cx="3538728" cy="2011680"/>
          </a:xfrm>
          <a:prstGeom prst="roundRect">
            <a:avLst>
              <a:gd name="adj" fmla="val 3636"/>
            </a:avLst>
          </a:prstGeom>
          <a:solidFill>
            <a:srgbClr val="F2F2F2"/>
          </a:solidFill>
          <a:ln w="9525">
            <a:solidFill>
              <a:srgbClr val="E6E6E6"/>
            </a:solidFill>
            <a:prstDash val="solid"/>
          </a:ln>
        </p:spPr>
      </p:sp>
      <p:sp>
        <p:nvSpPr>
          <p:cNvPr id="8" name="Text 6"/>
          <p:cNvSpPr txBox="1"/>
          <p:nvPr/>
        </p:nvSpPr>
        <p:spPr>
          <a:xfrm>
            <a:off x="4599432" y="2286000"/>
            <a:ext cx="3017520" cy="502920"/>
          </a:xfrm>
          <a:prstGeom prst="rect">
            <a:avLst/>
          </a:prstGeom>
          <a:noFill/>
          <a:ln/>
        </p:spPr>
        <p:txBody>
          <a:bodyPr wrap="square" lIns="0" tIns="0" rIns="0" bIns="0" rtlCol="0" anchor="ctr"/>
          <a:lstStyle/>
          <a:p>
            <a:pPr indent="0" marL="0">
              <a:buNone/>
            </a:pPr>
            <a:r>
              <a:rPr lang="en-US" sz="2200" dirty="0">
                <a:solidFill>
                  <a:srgbClr val="141414"/>
                </a:solidFill>
                <a:latin typeface="Garamond" pitchFamily="34" charset="0"/>
                <a:ea typeface="Garamond" pitchFamily="34" charset="-122"/>
                <a:cs typeface="Garamond" pitchFamily="34" charset="-120"/>
              </a:rPr>
              <a:t>Exit-ready</a:t>
            </a:r>
            <a:endParaRPr lang="en-US" sz="2200" dirty="0"/>
          </a:p>
        </p:txBody>
      </p:sp>
      <p:sp>
        <p:nvSpPr>
          <p:cNvPr id="9" name="Text 7"/>
          <p:cNvSpPr txBox="1"/>
          <p:nvPr/>
        </p:nvSpPr>
        <p:spPr>
          <a:xfrm>
            <a:off x="4599432" y="2834640"/>
            <a:ext cx="3017520" cy="1097280"/>
          </a:xfrm>
          <a:prstGeom prst="rect">
            <a:avLst/>
          </a:prstGeom>
          <a:noFill/>
          <a:ln/>
        </p:spPr>
        <p:txBody>
          <a:bodyPr wrap="square" lIns="0" tIns="0" rIns="0" bIns="0" rtlCol="0" anchor="t"/>
          <a:lstStyle/>
          <a:p>
            <a:pPr indent="0" marL="0">
              <a:buNone/>
            </a:pPr>
            <a:r>
              <a:rPr lang="en-US" sz="1300" dirty="0">
                <a:solidFill>
                  <a:srgbClr val="5C5C5C"/>
                </a:solidFill>
                <a:latin typeface="Calibri" pitchFamily="34" charset="0"/>
                <a:ea typeface="Calibri" pitchFamily="34" charset="-122"/>
                <a:cs typeface="Calibri" pitchFamily="34" charset="-120"/>
              </a:rPr>
              <a:t>Important services</a:t>
            </a:r>
            <a:endParaRPr lang="en-US" sz="1300" dirty="0"/>
          </a:p>
        </p:txBody>
      </p:sp>
      <p:sp>
        <p:nvSpPr>
          <p:cNvPr id="10" name="Shape 8"/>
          <p:cNvSpPr/>
          <p:nvPr/>
        </p:nvSpPr>
        <p:spPr>
          <a:xfrm>
            <a:off x="8101584" y="2057400"/>
            <a:ext cx="3538728" cy="2011680"/>
          </a:xfrm>
          <a:prstGeom prst="roundRect">
            <a:avLst>
              <a:gd name="adj" fmla="val 3636"/>
            </a:avLst>
          </a:prstGeom>
          <a:solidFill>
            <a:srgbClr val="262626"/>
          </a:solidFill>
          <a:ln w="9525">
            <a:solidFill>
              <a:srgbClr val="262626"/>
            </a:solidFill>
            <a:prstDash val="solid"/>
          </a:ln>
        </p:spPr>
      </p:sp>
      <p:sp>
        <p:nvSpPr>
          <p:cNvPr id="11" name="Text 9"/>
          <p:cNvSpPr txBox="1"/>
          <p:nvPr/>
        </p:nvSpPr>
        <p:spPr>
          <a:xfrm>
            <a:off x="8375904" y="2286000"/>
            <a:ext cx="3017520" cy="502920"/>
          </a:xfrm>
          <a:prstGeom prst="rect">
            <a:avLst/>
          </a:prstGeom>
          <a:noFill/>
          <a:ln/>
        </p:spPr>
        <p:txBody>
          <a:bodyPr wrap="square" lIns="0" tIns="0" rIns="0" bIns="0" rtlCol="0" anchor="ctr"/>
          <a:lstStyle/>
          <a:p>
            <a:pPr indent="0" marL="0">
              <a:buNone/>
            </a:pPr>
            <a:r>
              <a:rPr lang="en-US" sz="2200" dirty="0">
                <a:solidFill>
                  <a:srgbClr val="FFFFFF"/>
                </a:solidFill>
                <a:latin typeface="Garamond" pitchFamily="34" charset="0"/>
                <a:ea typeface="Garamond" pitchFamily="34" charset="-122"/>
                <a:cs typeface="Garamond" pitchFamily="34" charset="-120"/>
              </a:rPr>
              <a:t>Exit-proven</a:t>
            </a:r>
            <a:endParaRPr lang="en-US" sz="2200" dirty="0"/>
          </a:p>
        </p:txBody>
      </p:sp>
      <p:sp>
        <p:nvSpPr>
          <p:cNvPr id="12" name="Text 10"/>
          <p:cNvSpPr txBox="1"/>
          <p:nvPr/>
        </p:nvSpPr>
        <p:spPr>
          <a:xfrm>
            <a:off x="8375904" y="2834640"/>
            <a:ext cx="3017520" cy="1097280"/>
          </a:xfrm>
          <a:prstGeom prst="rect">
            <a:avLst/>
          </a:prstGeom>
          <a:noFill/>
          <a:ln/>
        </p:spPr>
        <p:txBody>
          <a:bodyPr wrap="square" lIns="0" tIns="0" rIns="0" bIns="0" rtlCol="0" anchor="t"/>
          <a:lstStyle/>
          <a:p>
            <a:pPr indent="0" marL="0">
              <a:buNone/>
            </a:pPr>
            <a:r>
              <a:rPr lang="en-US" sz="1300" dirty="0">
                <a:solidFill>
                  <a:srgbClr val="D9D9D9"/>
                </a:solidFill>
                <a:latin typeface="Calibri" pitchFamily="34" charset="0"/>
                <a:ea typeface="Calibri" pitchFamily="34" charset="-122"/>
                <a:cs typeface="Calibri" pitchFamily="34" charset="-120"/>
              </a:rPr>
              <a:t>Critical services: a required exit time, and evidence from an exercise that it can be met</a:t>
            </a:r>
            <a:endParaRPr lang="en-US" sz="1300" dirty="0"/>
          </a:p>
        </p:txBody>
      </p:sp>
      <p:sp>
        <p:nvSpPr>
          <p:cNvPr id="13" name="Text 11"/>
          <p:cNvSpPr txBox="1"/>
          <p:nvPr/>
        </p:nvSpPr>
        <p:spPr>
          <a:xfrm>
            <a:off x="548640" y="4343400"/>
            <a:ext cx="11064240" cy="1554480"/>
          </a:xfrm>
          <a:prstGeom prst="rect">
            <a:avLst/>
          </a:prstGeom>
          <a:noFill/>
          <a:ln/>
        </p:spPr>
        <p:txBody>
          <a:bodyPr wrap="square" lIns="0" tIns="0" rIns="0" bIns="0" rtlCol="0" anchor="t"/>
          <a:lstStyle/>
          <a:p>
            <a:pPr indent="0" marL="0">
              <a:spcAft>
                <a:spcPts val="800"/>
              </a:spcAft>
              <a:buNone/>
            </a:pPr>
            <a:r>
              <a:rPr lang="en-US" sz="1400" b="1" dirty="0">
                <a:solidFill>
                  <a:srgbClr val="141414"/>
                </a:solidFill>
                <a:latin typeface="Calibri" pitchFamily="34" charset="0"/>
                <a:ea typeface="Calibri" pitchFamily="34" charset="-122"/>
                <a:cs typeface="Calibri" pitchFamily="34" charset="-120"/>
              </a:rPr>
              <a:t>Exit signals </a:t>
            </a:r>
            <a:pPr indent="0" marL="0">
              <a:spcAft>
                <a:spcPts val="800"/>
              </a:spcAft>
              <a:buNone/>
            </a:pPr>
            <a:r>
              <a:rPr lang="en-US" sz="1400" dirty="0">
                <a:solidFill>
                  <a:srgbClr val="141414"/>
                </a:solidFill>
                <a:latin typeface="Calibri" pitchFamily="34" charset="0"/>
                <a:ea typeface="Calibri" pitchFamily="34" charset="-122"/>
                <a:cs typeface="Calibri" pitchFamily="34" charset="-120"/>
              </a:rPr>
              <a:t>(repeated outages, material changes in price or terms, regulatory change, serious security incidents, changes in provider direction) prompt a review of the dependency, not an automatic migration.</a:t>
            </a:r>
            <a:endParaRPr lang="en-US" sz="1400" dirty="0"/>
          </a:p>
          <a:p>
            <a:pPr indent="0" marL="0">
              <a:spcAft>
                <a:spcPts val="800"/>
              </a:spcAft>
              <a:buNone/>
            </a:pPr>
            <a:r>
              <a:rPr lang="en-US" sz="1400" b="1" dirty="0">
                <a:solidFill>
                  <a:srgbClr val="141414"/>
                </a:solidFill>
                <a:latin typeface="Calibri" pitchFamily="34" charset="0"/>
                <a:ea typeface="Calibri" pitchFamily="34" charset="-122"/>
                <a:cs typeface="Calibri" pitchFamily="34" charset="-120"/>
              </a:rPr>
              <a:t>Strategic provider decisions </a:t>
            </a:r>
            <a:pPr indent="0" marL="0">
              <a:spcAft>
                <a:spcPts val="800"/>
              </a:spcAft>
              <a:buNone/>
            </a:pPr>
            <a:r>
              <a:rPr lang="en-US" sz="1400" dirty="0">
                <a:solidFill>
                  <a:srgbClr val="141414"/>
                </a:solidFill>
                <a:latin typeface="Calibri" pitchFamily="34" charset="0"/>
                <a:ea typeface="Calibri" pitchFamily="34" charset="-122"/>
                <a:cs typeface="Calibri" pitchFamily="34" charset="-120"/>
              </a:rPr>
              <a:t>are made by the Program Owner and Business Sponsor through the cloud steering group, choosing the least disruptive response that resolves the business problem.</a:t>
            </a:r>
            <a:endParaRPr lang="en-US" sz="1400" dirty="0"/>
          </a:p>
        </p:txBody>
      </p:sp>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3"/>
          <p:cNvSpPr/>
          <p:nvPr>
            <p:ph idx="103" type="title" hasCustomPrompt="1"/>
          </p:nvPr>
        </p:nvSpPr>
        <p:spPr>
          <a:xfrm>
            <a:off x="548640" y="566928"/>
            <a:ext cx="11091672" cy="685800"/>
          </a:xfrm>
          <a:prstGeom prst="rect">
            <a:avLst/>
          </a:prstGeom>
          <a:noFill/>
          <a:ln/>
        </p:spPr>
        <p:txBody>
          <a:bodyPr wrap="square" lIns="0" tIns="0" rIns="0" bIns="0" rtlCol="0" anchor="b"/>
          <a:lstStyle/>
          <a:p>
            <a:pPr algn="l" indent="0" marL="0">
              <a:buNone/>
            </a:pPr>
            <a:r>
              <a:rPr lang="en-US" sz="3200" dirty="0">
                <a:solidFill>
                  <a:srgbClr val="141414"/>
                </a:solidFill>
                <a:latin typeface="Garamond" pitchFamily="34" charset="0"/>
                <a:ea typeface="Garamond" pitchFamily="34" charset="-122"/>
                <a:cs typeface="Garamond" pitchFamily="34" charset="-120"/>
              </a:rPr>
              <a:t>Success Metrics</a:t>
            </a:r>
            <a:endParaRPr lang="en-US" sz="3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1672" cy="914400"/>
        </p:xfrm>
        <a:graphic>
          <a:graphicData uri="http://schemas.openxmlformats.org/drawingml/2006/table">
            <a:tbl>
              <a:tblPr/>
              <a:tblGrid>
                <a:gridCol w="2194560"/>
                <a:gridCol w="3291840"/>
                <a:gridCol w="1463040"/>
                <a:gridCol w="1463040"/>
                <a:gridCol w="1463040"/>
                <a:gridCol w="1216152"/>
              </a:tblGrid>
              <a:tr h="0">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Business Outcome</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Metric</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Baseline</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Target</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Owner</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Target Date</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3A3A3A"/>
                    </a:solidFill>
                  </a:tcPr>
                </a:tc>
              </a:tr>
              <a:tr h="0">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Faster digital product delivery</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Concept-to-production cycle</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120 days</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60 days</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Chief Product Officer</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Year 2</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Faster acquisition integration</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Average technology integration</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9 months</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4 months</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CIO</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Year 1</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Manufacturing efficiency</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Unplanned equipment downtime</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To be established in Q1</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20% below the Q1 baseline</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COO</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Year 2</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Improved resilience</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Tier 1 applications meeting recovery objectives</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60%</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95%</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COO</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Year 2</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Faster provisioning</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Standard environment provisioning</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10 days</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&lt;2 hours</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CIO</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Year 1</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Financial accountability</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Cloud spend assigned to accountable owner</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45%</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&gt;95%</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CFO</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Year 1</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r h="0">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Automation</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Standard infrastructure deployed through automation</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35%</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&gt;90%</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CIO</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Year 2</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FFFFF"/>
                    </a:solidFill>
                  </a:tcPr>
                </a:tc>
              </a:tr>
              <a:tr h="0">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Exit readiness</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Critical applications exit-proven within their required exit time</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To be verified in Q1</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100%</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CIO</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c>
                  <a:txBody>
                    <a:bodyPr/>
                    <a:lstStyle/>
                    <a:p>
                      <a:pPr indent="0" marL="0">
                        <a:buNone/>
                      </a:pPr>
                      <a:r>
                        <a:rPr lang="en-US" sz="1150" dirty="0">
                          <a:solidFill>
                            <a:srgbClr val="141414"/>
                          </a:solidFill>
                          <a:latin typeface="Calibri" pitchFamily="34" charset="0"/>
                          <a:ea typeface="Calibri" pitchFamily="34" charset="-122"/>
                          <a:cs typeface="Calibri" pitchFamily="34" charset="-120"/>
                        </a:rPr>
                        <a:t>Year 2</a:t>
                      </a:r>
                      <a:endParaRPr lang="en-US" sz="1150" dirty="0">
                        <a:latin typeface="Calibri" charset="0"/>
                        <a:ea typeface="Calibri" charset="0"/>
                        <a:cs typeface="Calibri" charset="0"/>
                      </a:endParaRPr>
                    </a:p>
                  </a:txBody>
                  <a:tcPr marL="76200" marR="76200" marT="38100" marB="38100"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2F2F2"/>
                    </a:solidFill>
                  </a:tcPr>
                </a:tc>
              </a:tr>
            </a:tbl>
          </a:graphicData>
        </a:graphic>
      </p:graphicFrame>
      <p:sp>
        <p:nvSpPr>
          <p:cNvPr id="4" name="Text 1"/>
          <p:cNvSpPr txBox="1"/>
          <p:nvPr/>
        </p:nvSpPr>
        <p:spPr>
          <a:xfrm>
            <a:off x="548640" y="5989320"/>
            <a:ext cx="10972800" cy="274320"/>
          </a:xfrm>
          <a:prstGeom prst="rect">
            <a:avLst/>
          </a:prstGeom>
          <a:noFill/>
          <a:ln/>
        </p:spPr>
        <p:txBody>
          <a:bodyPr wrap="square" lIns="0" tIns="0" rIns="0" bIns="0" rtlCol="0" anchor="ctr"/>
          <a:lstStyle/>
          <a:p>
            <a:pPr indent="0" marL="0">
              <a:buNone/>
            </a:pPr>
            <a:r>
              <a:rPr lang="en-US" sz="1200" i="1" dirty="0">
                <a:solidFill>
                  <a:srgbClr val="5C5C5C"/>
                </a:solidFill>
                <a:latin typeface="Calibri" pitchFamily="34" charset="0"/>
                <a:ea typeface="Calibri" pitchFamily="34" charset="-122"/>
                <a:cs typeface="Calibri" pitchFamily="34" charset="-120"/>
              </a:rPr>
              <a:t>Target dates are measured from approval of this strategy.</a:t>
            </a:r>
            <a:endParaRPr lang="en-US" sz="1200" dirty="0"/>
          </a:p>
        </p:txBody>
      </p:sp>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3"/>
          <p:cNvSpPr/>
          <p:nvPr>
            <p:ph idx="103" type="title" hasCustomPrompt="1"/>
          </p:nvPr>
        </p:nvSpPr>
        <p:spPr>
          <a:xfrm>
            <a:off x="548640" y="566928"/>
            <a:ext cx="11091672" cy="685800"/>
          </a:xfrm>
          <a:prstGeom prst="rect">
            <a:avLst/>
          </a:prstGeom>
          <a:noFill/>
          <a:ln/>
        </p:spPr>
        <p:txBody>
          <a:bodyPr wrap="square" lIns="0" tIns="0" rIns="0" bIns="0" rtlCol="0" anchor="b"/>
          <a:lstStyle/>
          <a:p>
            <a:pPr algn="l" indent="0" marL="0">
              <a:buNone/>
            </a:pPr>
            <a:r>
              <a:rPr lang="en-US" sz="3200" dirty="0">
                <a:solidFill>
                  <a:srgbClr val="141414"/>
                </a:solidFill>
                <a:latin typeface="Garamond" pitchFamily="34" charset="0"/>
                <a:ea typeface="Garamond" pitchFamily="34" charset="-122"/>
                <a:cs typeface="Garamond" pitchFamily="34" charset="-120"/>
              </a:rPr>
              <a:t>Strategy Governance and Review</a:t>
            </a:r>
            <a:endParaRPr lang="en-US" sz="3200" dirty="0"/>
          </a:p>
        </p:txBody>
      </p:sp>
      <p:sp>
        <p:nvSpPr>
          <p:cNvPr id="3" name="Shape 1"/>
          <p:cNvSpPr/>
          <p:nvPr/>
        </p:nvSpPr>
        <p:spPr>
          <a:xfrm>
            <a:off x="548640" y="1600200"/>
            <a:ext cx="3538728" cy="1828800"/>
          </a:xfrm>
          <a:prstGeom prst="roundRect">
            <a:avLst>
              <a:gd name="adj" fmla="val 4000"/>
            </a:avLst>
          </a:prstGeom>
          <a:solidFill>
            <a:srgbClr val="F2F2F2"/>
          </a:solidFill>
          <a:ln w="9525">
            <a:solidFill>
              <a:srgbClr val="E6E6E6"/>
            </a:solidFill>
            <a:prstDash val="solid"/>
          </a:ln>
        </p:spPr>
      </p:sp>
      <p:pic>
        <p:nvPicPr>
          <p:cNvPr id="4" name="Image 0" descr="assets/icon_briefcase_dark.png">    </p:cNvPr>
          <p:cNvPicPr>
            <a:picLocks noChangeAspect="1"/>
          </p:cNvPicPr>
          <p:nvPr/>
        </p:nvPicPr>
        <p:blipFill>
          <a:blip r:embed="rId1"/>
          <a:stretch>
            <a:fillRect/>
          </a:stretch>
        </p:blipFill>
        <p:spPr>
          <a:xfrm>
            <a:off x="822960" y="1828800"/>
            <a:ext cx="457200" cy="457200"/>
          </a:xfrm>
          <a:prstGeom prst="rect">
            <a:avLst/>
          </a:prstGeom>
        </p:spPr>
      </p:pic>
      <p:sp>
        <p:nvSpPr>
          <p:cNvPr id="5" name="Text 2"/>
          <p:cNvSpPr txBox="1"/>
          <p:nvPr/>
        </p:nvSpPr>
        <p:spPr>
          <a:xfrm>
            <a:off x="1417320" y="1810512"/>
            <a:ext cx="2560320" cy="457200"/>
          </a:xfrm>
          <a:prstGeom prst="rect">
            <a:avLst/>
          </a:prstGeom>
          <a:noFill/>
          <a:ln/>
        </p:spPr>
        <p:txBody>
          <a:bodyPr wrap="square" lIns="0" tIns="0" rIns="0" bIns="0" rtlCol="0" anchor="ctr"/>
          <a:lstStyle/>
          <a:p>
            <a:pPr indent="0" marL="0">
              <a:buNone/>
            </a:pPr>
            <a:r>
              <a:rPr lang="en-US" sz="1400" b="1" dirty="0">
                <a:solidFill>
                  <a:srgbClr val="141414"/>
                </a:solidFill>
                <a:latin typeface="Calibri" pitchFamily="34" charset="0"/>
                <a:ea typeface="Calibri" pitchFamily="34" charset="-122"/>
                <a:cs typeface="Calibri" pitchFamily="34" charset="-120"/>
              </a:rPr>
              <a:t>Program Owner</a:t>
            </a:r>
            <a:endParaRPr lang="en-US" sz="1400" dirty="0"/>
          </a:p>
        </p:txBody>
      </p:sp>
      <p:sp>
        <p:nvSpPr>
          <p:cNvPr id="6" name="Text 3"/>
          <p:cNvSpPr txBox="1"/>
          <p:nvPr/>
        </p:nvSpPr>
        <p:spPr>
          <a:xfrm>
            <a:off x="822960" y="2423160"/>
            <a:ext cx="3017520" cy="320040"/>
          </a:xfrm>
          <a:prstGeom prst="rect">
            <a:avLst/>
          </a:prstGeom>
          <a:noFill/>
          <a:ln/>
        </p:spPr>
        <p:txBody>
          <a:bodyPr wrap="square" lIns="0" tIns="0" rIns="0" bIns="0" rtlCol="0" anchor="ctr"/>
          <a:lstStyle/>
          <a:p>
            <a:pPr indent="0" marL="0">
              <a:buNone/>
            </a:pPr>
            <a:r>
              <a:rPr lang="en-US" sz="1700" dirty="0">
                <a:solidFill>
                  <a:srgbClr val="141414"/>
                </a:solidFill>
                <a:latin typeface="Garamond" pitchFamily="34" charset="0"/>
                <a:ea typeface="Garamond" pitchFamily="34" charset="-122"/>
                <a:cs typeface="Garamond" pitchFamily="34" charset="-120"/>
              </a:rPr>
              <a:t>Chief Information Officer</a:t>
            </a:r>
            <a:endParaRPr lang="en-US" sz="1700" dirty="0"/>
          </a:p>
        </p:txBody>
      </p:sp>
      <p:sp>
        <p:nvSpPr>
          <p:cNvPr id="7" name="Text 4"/>
          <p:cNvSpPr txBox="1"/>
          <p:nvPr/>
        </p:nvSpPr>
        <p:spPr>
          <a:xfrm>
            <a:off x="822960" y="2788920"/>
            <a:ext cx="3017520" cy="548640"/>
          </a:xfrm>
          <a:prstGeom prst="rect">
            <a:avLst/>
          </a:prstGeom>
          <a:noFill/>
          <a:ln/>
        </p:spPr>
        <p:txBody>
          <a:bodyPr wrap="square" lIns="0" tIns="0" rIns="0" bIns="0" rtlCol="0" anchor="t"/>
          <a:lstStyle/>
          <a:p>
            <a:pPr indent="0" marL="0">
              <a:buNone/>
            </a:pPr>
            <a:r>
              <a:rPr lang="en-US" sz="1200" dirty="0">
                <a:solidFill>
                  <a:srgbClr val="5C5C5C"/>
                </a:solidFill>
                <a:latin typeface="Calibri" pitchFamily="34" charset="0"/>
                <a:ea typeface="Calibri" pitchFamily="34" charset="-122"/>
                <a:cs typeface="Calibri" pitchFamily="34" charset="-120"/>
              </a:rPr>
              <a:t>Accountable for the cloud program</a:t>
            </a:r>
            <a:endParaRPr lang="en-US" sz="1200" dirty="0"/>
          </a:p>
        </p:txBody>
      </p:sp>
      <p:sp>
        <p:nvSpPr>
          <p:cNvPr id="8" name="Shape 5"/>
          <p:cNvSpPr/>
          <p:nvPr/>
        </p:nvSpPr>
        <p:spPr>
          <a:xfrm>
            <a:off x="4325112" y="1600200"/>
            <a:ext cx="3538728" cy="1828800"/>
          </a:xfrm>
          <a:prstGeom prst="roundRect">
            <a:avLst>
              <a:gd name="adj" fmla="val 4000"/>
            </a:avLst>
          </a:prstGeom>
          <a:solidFill>
            <a:srgbClr val="F2F2F2"/>
          </a:solidFill>
          <a:ln w="9525">
            <a:solidFill>
              <a:srgbClr val="E6E6E6"/>
            </a:solidFill>
            <a:prstDash val="solid"/>
          </a:ln>
        </p:spPr>
      </p:sp>
      <p:pic>
        <p:nvPicPr>
          <p:cNvPr id="9" name="Image 1" descr="assets/icon_target_dark.png">    </p:cNvPr>
          <p:cNvPicPr>
            <a:picLocks noChangeAspect="1"/>
          </p:cNvPicPr>
          <p:nvPr/>
        </p:nvPicPr>
        <p:blipFill>
          <a:blip r:embed="rId2"/>
          <a:stretch>
            <a:fillRect/>
          </a:stretch>
        </p:blipFill>
        <p:spPr>
          <a:xfrm>
            <a:off x="4599432" y="1828800"/>
            <a:ext cx="457200" cy="457200"/>
          </a:xfrm>
          <a:prstGeom prst="rect">
            <a:avLst/>
          </a:prstGeom>
        </p:spPr>
      </p:pic>
      <p:sp>
        <p:nvSpPr>
          <p:cNvPr id="10" name="Text 6"/>
          <p:cNvSpPr txBox="1"/>
          <p:nvPr/>
        </p:nvSpPr>
        <p:spPr>
          <a:xfrm>
            <a:off x="5193792" y="1810512"/>
            <a:ext cx="2560320" cy="457200"/>
          </a:xfrm>
          <a:prstGeom prst="rect">
            <a:avLst/>
          </a:prstGeom>
          <a:noFill/>
          <a:ln/>
        </p:spPr>
        <p:txBody>
          <a:bodyPr wrap="square" lIns="0" tIns="0" rIns="0" bIns="0" rtlCol="0" anchor="ctr"/>
          <a:lstStyle/>
          <a:p>
            <a:pPr indent="0" marL="0">
              <a:buNone/>
            </a:pPr>
            <a:r>
              <a:rPr lang="en-US" sz="1400" b="1" dirty="0">
                <a:solidFill>
                  <a:srgbClr val="141414"/>
                </a:solidFill>
                <a:latin typeface="Calibri" pitchFamily="34" charset="0"/>
                <a:ea typeface="Calibri" pitchFamily="34" charset="-122"/>
                <a:cs typeface="Calibri" pitchFamily="34" charset="-120"/>
              </a:rPr>
              <a:t>Business Sponsor</a:t>
            </a:r>
            <a:endParaRPr lang="en-US" sz="1400" dirty="0"/>
          </a:p>
        </p:txBody>
      </p:sp>
      <p:sp>
        <p:nvSpPr>
          <p:cNvPr id="11" name="Text 7"/>
          <p:cNvSpPr txBox="1"/>
          <p:nvPr/>
        </p:nvSpPr>
        <p:spPr>
          <a:xfrm>
            <a:off x="4599432" y="2423160"/>
            <a:ext cx="3017520" cy="320040"/>
          </a:xfrm>
          <a:prstGeom prst="rect">
            <a:avLst/>
          </a:prstGeom>
          <a:noFill/>
          <a:ln/>
        </p:spPr>
        <p:txBody>
          <a:bodyPr wrap="square" lIns="0" tIns="0" rIns="0" bIns="0" rtlCol="0" anchor="ctr"/>
          <a:lstStyle/>
          <a:p>
            <a:pPr indent="0" marL="0">
              <a:buNone/>
            </a:pPr>
            <a:r>
              <a:rPr lang="en-US" sz="1700" dirty="0">
                <a:solidFill>
                  <a:srgbClr val="141414"/>
                </a:solidFill>
                <a:latin typeface="Garamond" pitchFamily="34" charset="0"/>
                <a:ea typeface="Garamond" pitchFamily="34" charset="-122"/>
                <a:cs typeface="Garamond" pitchFamily="34" charset="-120"/>
              </a:rPr>
              <a:t>Chief Operating Officer</a:t>
            </a:r>
            <a:endParaRPr lang="en-US" sz="1700" dirty="0"/>
          </a:p>
        </p:txBody>
      </p:sp>
      <p:sp>
        <p:nvSpPr>
          <p:cNvPr id="12" name="Text 8"/>
          <p:cNvSpPr txBox="1"/>
          <p:nvPr/>
        </p:nvSpPr>
        <p:spPr>
          <a:xfrm>
            <a:off x="4599432" y="2788920"/>
            <a:ext cx="3017520" cy="548640"/>
          </a:xfrm>
          <a:prstGeom prst="rect">
            <a:avLst/>
          </a:prstGeom>
          <a:noFill/>
          <a:ln/>
        </p:spPr>
        <p:txBody>
          <a:bodyPr wrap="square" lIns="0" tIns="0" rIns="0" bIns="0" rtlCol="0" anchor="t"/>
          <a:lstStyle/>
          <a:p>
            <a:pPr indent="0" marL="0">
              <a:buNone/>
            </a:pPr>
            <a:r>
              <a:rPr lang="en-US" sz="1200" dirty="0">
                <a:solidFill>
                  <a:srgbClr val="5C5C5C"/>
                </a:solidFill>
                <a:latin typeface="Calibri" pitchFamily="34" charset="0"/>
                <a:ea typeface="Calibri" pitchFamily="34" charset="-122"/>
                <a:cs typeface="Calibri" pitchFamily="34" charset="-120"/>
              </a:rPr>
              <a:t>Primary sponsor; additional sponsors own specific outcomes</a:t>
            </a:r>
            <a:endParaRPr lang="en-US" sz="1200" dirty="0"/>
          </a:p>
        </p:txBody>
      </p:sp>
      <p:sp>
        <p:nvSpPr>
          <p:cNvPr id="13" name="Shape 9"/>
          <p:cNvSpPr/>
          <p:nvPr/>
        </p:nvSpPr>
        <p:spPr>
          <a:xfrm>
            <a:off x="8101584" y="1600200"/>
            <a:ext cx="3538728" cy="1828800"/>
          </a:xfrm>
          <a:prstGeom prst="roundRect">
            <a:avLst>
              <a:gd name="adj" fmla="val 4000"/>
            </a:avLst>
          </a:prstGeom>
          <a:solidFill>
            <a:srgbClr val="F2F2F2"/>
          </a:solidFill>
          <a:ln w="9525">
            <a:solidFill>
              <a:srgbClr val="E6E6E6"/>
            </a:solidFill>
            <a:prstDash val="solid"/>
          </a:ln>
        </p:spPr>
      </p:sp>
      <p:pic>
        <p:nvPicPr>
          <p:cNvPr id="14" name="Image 2" descr="assets/icon_users_dark.png">    </p:cNvPr>
          <p:cNvPicPr>
            <a:picLocks noChangeAspect="1"/>
          </p:cNvPicPr>
          <p:nvPr/>
        </p:nvPicPr>
        <p:blipFill>
          <a:blip r:embed="rId3"/>
          <a:stretch>
            <a:fillRect/>
          </a:stretch>
        </p:blipFill>
        <p:spPr>
          <a:xfrm>
            <a:off x="8375904" y="1828800"/>
            <a:ext cx="457200" cy="457200"/>
          </a:xfrm>
          <a:prstGeom prst="rect">
            <a:avLst/>
          </a:prstGeom>
        </p:spPr>
      </p:pic>
      <p:sp>
        <p:nvSpPr>
          <p:cNvPr id="15" name="Text 10"/>
          <p:cNvSpPr txBox="1"/>
          <p:nvPr/>
        </p:nvSpPr>
        <p:spPr>
          <a:xfrm>
            <a:off x="8970264" y="1810512"/>
            <a:ext cx="2560320" cy="457200"/>
          </a:xfrm>
          <a:prstGeom prst="rect">
            <a:avLst/>
          </a:prstGeom>
          <a:noFill/>
          <a:ln/>
        </p:spPr>
        <p:txBody>
          <a:bodyPr wrap="square" lIns="0" tIns="0" rIns="0" bIns="0" rtlCol="0" anchor="ctr"/>
          <a:lstStyle/>
          <a:p>
            <a:pPr indent="0" marL="0">
              <a:buNone/>
            </a:pPr>
            <a:r>
              <a:rPr lang="en-US" sz="1400" b="1" dirty="0">
                <a:solidFill>
                  <a:srgbClr val="141414"/>
                </a:solidFill>
                <a:latin typeface="Calibri" pitchFamily="34" charset="0"/>
                <a:ea typeface="Calibri" pitchFamily="34" charset="-122"/>
                <a:cs typeface="Calibri" pitchFamily="34" charset="-120"/>
              </a:rPr>
              <a:t>Program Administrator</a:t>
            </a:r>
            <a:endParaRPr lang="en-US" sz="1400" dirty="0"/>
          </a:p>
        </p:txBody>
      </p:sp>
      <p:sp>
        <p:nvSpPr>
          <p:cNvPr id="16" name="Text 11"/>
          <p:cNvSpPr txBox="1"/>
          <p:nvPr/>
        </p:nvSpPr>
        <p:spPr>
          <a:xfrm>
            <a:off x="8375904" y="2423160"/>
            <a:ext cx="3017520" cy="320040"/>
          </a:xfrm>
          <a:prstGeom prst="rect">
            <a:avLst/>
          </a:prstGeom>
          <a:noFill/>
          <a:ln/>
        </p:spPr>
        <p:txBody>
          <a:bodyPr wrap="square" lIns="0" tIns="0" rIns="0" bIns="0" rtlCol="0" anchor="ctr"/>
          <a:lstStyle/>
          <a:p>
            <a:pPr indent="0" marL="0">
              <a:buNone/>
            </a:pPr>
            <a:r>
              <a:rPr lang="en-US" sz="1700" dirty="0">
                <a:solidFill>
                  <a:srgbClr val="141414"/>
                </a:solidFill>
                <a:latin typeface="Garamond" pitchFamily="34" charset="0"/>
                <a:ea typeface="Garamond" pitchFamily="34" charset="-122"/>
                <a:cs typeface="Garamond" pitchFamily="34" charset="-120"/>
              </a:rPr>
              <a:t>Cloud Program Administrator</a:t>
            </a:r>
            <a:endParaRPr lang="en-US" sz="1700" dirty="0"/>
          </a:p>
        </p:txBody>
      </p:sp>
      <p:sp>
        <p:nvSpPr>
          <p:cNvPr id="17" name="Text 12"/>
          <p:cNvSpPr txBox="1"/>
          <p:nvPr/>
        </p:nvSpPr>
        <p:spPr>
          <a:xfrm>
            <a:off x="8375904" y="2788920"/>
            <a:ext cx="3017520" cy="548640"/>
          </a:xfrm>
          <a:prstGeom prst="rect">
            <a:avLst/>
          </a:prstGeom>
          <a:noFill/>
          <a:ln/>
        </p:spPr>
        <p:txBody>
          <a:bodyPr wrap="square" lIns="0" tIns="0" rIns="0" bIns="0" rtlCol="0" anchor="t"/>
          <a:lstStyle/>
          <a:p>
            <a:pPr indent="0" marL="0">
              <a:buNone/>
            </a:pPr>
            <a:r>
              <a:rPr lang="en-US" sz="1200" dirty="0">
                <a:solidFill>
                  <a:srgbClr val="5C5C5C"/>
                </a:solidFill>
                <a:latin typeface="Calibri" pitchFamily="34" charset="0"/>
                <a:ea typeface="Calibri" pitchFamily="34" charset="-122"/>
                <a:cs typeface="Calibri" pitchFamily="34" charset="-120"/>
              </a:rPr>
              <a:t>Develops, maintains, and socializes the strategy</a:t>
            </a:r>
            <a:endParaRPr lang="en-US" sz="1200" dirty="0"/>
          </a:p>
        </p:txBody>
      </p:sp>
      <p:sp>
        <p:nvSpPr>
          <p:cNvPr id="18" name="Text 13"/>
          <p:cNvSpPr txBox="1"/>
          <p:nvPr/>
        </p:nvSpPr>
        <p:spPr>
          <a:xfrm>
            <a:off x="548640" y="3749040"/>
            <a:ext cx="11064240" cy="2011680"/>
          </a:xfrm>
          <a:prstGeom prst="rect">
            <a:avLst/>
          </a:prstGeom>
          <a:noFill/>
          <a:ln/>
        </p:spPr>
        <p:txBody>
          <a:bodyPr wrap="square" lIns="0" tIns="0" rIns="0" bIns="0" rtlCol="0" anchor="t"/>
          <a:lstStyle/>
          <a:p>
            <a:pPr indent="0" marL="0">
              <a:spcAft>
                <a:spcPts val="1000"/>
              </a:spcAft>
              <a:buNone/>
            </a:pPr>
            <a:r>
              <a:rPr lang="en-US" sz="1500" b="1" dirty="0">
                <a:solidFill>
                  <a:srgbClr val="141414"/>
                </a:solidFill>
                <a:latin typeface="Calibri" pitchFamily="34" charset="0"/>
                <a:ea typeface="Calibri" pitchFamily="34" charset="-122"/>
                <a:cs typeface="Calibri" pitchFamily="34" charset="-120"/>
              </a:rPr>
              <a:t>Reviewed at least annually, </a:t>
            </a:r>
            <a:pPr indent="0" marL="0">
              <a:spcAft>
                <a:spcPts val="1000"/>
              </a:spcAft>
              <a:buNone/>
            </a:pPr>
            <a:r>
              <a:rPr lang="en-US" sz="1500" dirty="0">
                <a:solidFill>
                  <a:srgbClr val="141414"/>
                </a:solidFill>
                <a:latin typeface="Calibri" pitchFamily="34" charset="0"/>
                <a:ea typeface="Calibri" pitchFamily="34" charset="-122"/>
                <a:cs typeface="Calibri" pitchFamily="34" charset="-120"/>
              </a:rPr>
              <a:t>and sooner when material changes occur. Review triggers include significant changes in business strategy, acquisitions or divestitures, regulatory requirements, provider relationships, cybersecurity risk, application strategy, cloud economics, data requirements, geographic expansion, or AI strategy.</a:t>
            </a:r>
            <a:endParaRPr lang="en-US" sz="1500" dirty="0"/>
          </a:p>
          <a:p>
            <a:pPr indent="0" marL="0">
              <a:spcAft>
                <a:spcPts val="1000"/>
              </a:spcAft>
              <a:buNone/>
            </a:pPr>
            <a:r>
              <a:rPr lang="en-US" sz="1500" b="1" dirty="0">
                <a:solidFill>
                  <a:srgbClr val="141414"/>
                </a:solidFill>
                <a:latin typeface="Calibri" pitchFamily="34" charset="0"/>
                <a:ea typeface="Calibri" pitchFamily="34" charset="-122"/>
                <a:cs typeface="Calibri" pitchFamily="34" charset="-120"/>
              </a:rPr>
              <a:t>Material changes </a:t>
            </a:r>
            <a:pPr indent="0" marL="0">
              <a:spcAft>
                <a:spcPts val="1000"/>
              </a:spcAft>
              <a:buNone/>
            </a:pPr>
            <a:r>
              <a:rPr lang="en-US" sz="1500" dirty="0">
                <a:solidFill>
                  <a:srgbClr val="141414"/>
                </a:solidFill>
                <a:latin typeface="Calibri" pitchFamily="34" charset="0"/>
                <a:ea typeface="Calibri" pitchFamily="34" charset="-122"/>
                <a:cs typeface="Calibri" pitchFamily="34" charset="-120"/>
              </a:rPr>
              <a:t>are documented, socialized with affected stakeholders, and approved through the established governance process.</a:t>
            </a:r>
            <a:endParaRPr lang="en-US" sz="1500" dirty="0"/>
          </a:p>
        </p:txBody>
      </p:sp>
      <p:sp>
        <p:nvSpPr>
          <p:cNvPr id="25" name="Slide Number Placeholder 0"/>
          <p:cNvSpPr>
            <a:spLocks noGrp="1"/>
          </p:cNvSpPr>
          <p:nvPr>
            <p:ph type="sldNum" sz="quarter" idx="4294967295"/>
          </p:nvPr>
        </p:nvSpPr>
        <p:spPr>
          <a:xfrm>
            <a:off x="11183112" y="6400800"/>
            <a:ext cx="45720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8A8A8A"/>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2"/>
          <p:cNvSpPr/>
          <p:nvPr>
            <p:ph idx="102" type="title" hasCustomPrompt="1"/>
          </p:nvPr>
        </p:nvSpPr>
        <p:spPr>
          <a:xfrm>
            <a:off x="731520" y="3200400"/>
            <a:ext cx="10515600" cy="1097280"/>
          </a:xfrm>
          <a:prstGeom prst="rect">
            <a:avLst/>
          </a:prstGeom>
          <a:noFill/>
          <a:ln/>
        </p:spPr>
        <p:txBody>
          <a:bodyPr wrap="square" lIns="0" tIns="0" rIns="0" bIns="0" rtlCol="0" anchor="t"/>
          <a:lstStyle/>
          <a:p>
            <a:pPr algn="l" indent="0" marL="0">
              <a:buNone/>
            </a:pPr>
            <a:r>
              <a:rPr lang="en-US" sz="4400" dirty="0">
                <a:solidFill>
                  <a:srgbClr val="FFFFFF"/>
                </a:solidFill>
                <a:latin typeface="Garamond" pitchFamily="34" charset="0"/>
                <a:ea typeface="Garamond" pitchFamily="34" charset="-122"/>
                <a:cs typeface="Garamond" pitchFamily="34" charset="-120"/>
              </a:rPr>
              <a:t>Approval and Next Step</a:t>
            </a:r>
            <a:endParaRPr lang="en-US" sz="4400" dirty="0"/>
          </a:p>
        </p:txBody>
      </p:sp>
      <p:sp>
        <p:nvSpPr>
          <p:cNvPr id="3" name="Text 1"/>
          <p:cNvSpPr txBox="1"/>
          <p:nvPr/>
        </p:nvSpPr>
        <p:spPr>
          <a:xfrm>
            <a:off x="731520" y="4343400"/>
            <a:ext cx="10058400" cy="914400"/>
          </a:xfrm>
          <a:prstGeom prst="rect">
            <a:avLst/>
          </a:prstGeom>
          <a:noFill/>
          <a:ln/>
        </p:spPr>
        <p:txBody>
          <a:bodyPr wrap="square" lIns="0" tIns="0" rIns="0" bIns="0" rtlCol="0" anchor="ctr"/>
          <a:lstStyle/>
          <a:p>
            <a:pPr indent="0" marL="0">
              <a:buNone/>
            </a:pPr>
            <a:r>
              <a:rPr lang="en-US" sz="1800" dirty="0">
                <a:solidFill>
                  <a:srgbClr val="D9D9D9"/>
                </a:solidFill>
                <a:latin typeface="Calibri" pitchFamily="34" charset="0"/>
                <a:ea typeface="Calibri" pitchFamily="34" charset="-122"/>
                <a:cs typeface="Calibri" pitchFamily="34" charset="-120"/>
              </a:rPr>
              <a:t>The Program Owner and Business Sponsor approve version 1.0. The approved strategy becomes the business foundation for Northstar’s Cloud Adoption Framework.</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2"/>
          <p:cNvSpPr/>
          <p:nvPr>
            <p:ph idx="102" type="title" hasCustomPrompt="1"/>
          </p:nvPr>
        </p:nvSpPr>
        <p:spPr>
          <a:xfrm>
            <a:off x="731520" y="3200400"/>
            <a:ext cx="10515600" cy="1097280"/>
          </a:xfrm>
          <a:prstGeom prst="rect">
            <a:avLst/>
          </a:prstGeom>
          <a:noFill/>
          <a:ln/>
        </p:spPr>
        <p:txBody>
          <a:bodyPr wrap="square" lIns="0" tIns="0" rIns="0" bIns="0" rtlCol="0" anchor="t"/>
          <a:lstStyle/>
          <a:p>
            <a:pPr algn="l" indent="0" marL="0">
              <a:buNone/>
            </a:pPr>
            <a:r>
              <a:rPr lang="en-US" sz="4400" dirty="0">
                <a:solidFill>
                  <a:srgbClr val="FFFFFF"/>
                </a:solidFill>
                <a:latin typeface="Garamond" pitchFamily="34" charset="0"/>
                <a:ea typeface="Garamond" pitchFamily="34" charset="-122"/>
                <a:cs typeface="Garamond" pitchFamily="34" charset="-120"/>
              </a:rPr>
              <a:t>Questions?</a:t>
            </a:r>
            <a:endParaRPr lang="en-US" sz="4400" dirty="0"/>
          </a:p>
        </p:txBody>
      </p:sp>
    </p:spTree>
  </p:cSld>
  <p:clrMapOvr>
    <a:masterClrMapping/>
  </p:clrMapOvr>
</p:sld>
</file>

<file path=ppt/theme/theme1.xml><?xml version="1.0" encoding="utf-8"?>
<a:theme xmlns:a="http://schemas.openxmlformats.org/drawingml/2006/main" name="Cloud Strategy Toolkit">
  <a:themeElements>
    <a:clrScheme name="Cloud Strategy Toolkit">
      <a:dk1>
        <a:srgbClr val="141414"/>
      </a:dk1>
      <a:lt1>
        <a:srgbClr val="FFFFFF"/>
      </a:lt1>
      <a:dk2>
        <a:srgbClr val="3A3A3A"/>
      </a:dk2>
      <a:lt2>
        <a:srgbClr val="F2F2F2"/>
      </a:lt2>
      <a:accent1>
        <a:srgbClr val="262626"/>
      </a:accent1>
      <a:accent2>
        <a:srgbClr val="5C5C5C"/>
      </a:accent2>
      <a:accent3>
        <a:srgbClr val="8A8A8A"/>
      </a:accent3>
      <a:accent4>
        <a:srgbClr val="BFBFBF"/>
      </a:accent4>
      <a:accent5>
        <a:srgbClr val="D9D9D9"/>
      </a:accent5>
      <a:accent6>
        <a:srgbClr val="E6E6E6"/>
      </a:accent6>
      <a:hlink>
        <a:srgbClr val="262626"/>
      </a:hlink>
      <a:folHlink>
        <a:srgbClr val="5C5C5C"/>
      </a:folHlink>
    </a:clrScheme>
    <a:fontScheme name="Cloud Strategy Toolkit">
      <a:majorFont>
        <a:latin typeface="Garamon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Northstar Manufacturing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Northstar Enterprise Cloud Strategy: Executive Briefing</dc:title>
  <dc:subject>PptxGenJS Presentation</dc:subject>
  <dc:creator>PptxGenJS</dc:creator>
  <cp:lastModifiedBy>PptxGenJS</cp:lastModifiedBy>
  <cp:revision>1</cp:revision>
  <dcterms:created xsi:type="dcterms:W3CDTF">2026-10-19T03:59:49Z</dcterms:created>
  <dcterms:modified xsi:type="dcterms:W3CDTF">2026-10-19T03:59:49Z</dcterms:modified>
</cp:coreProperties>
</file>